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30"/>
  </p:normalViewPr>
  <p:slideViewPr>
    <p:cSldViewPr snapToGrid="0">
      <p:cViewPr varScale="1">
        <p:scale>
          <a:sx n="96" d="100"/>
          <a:sy n="96" d="100"/>
        </p:scale>
        <p:origin x="200" y="6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gif>
</file>

<file path=ppt/media/image13.png>
</file>

<file path=ppt/media/image14.png>
</file>

<file path=ppt/media/image15.png>
</file>

<file path=ppt/media/image16.png>
</file>

<file path=ppt/media/image17.jpg>
</file>

<file path=ppt/media/image18.jpg>
</file>

<file path=ppt/media/image19.jp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0" name="Google Shape;9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2634ef56d20_5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2634ef56d20_5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6" name="Google Shape;216;g2634ef56d20_5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634ef56d20_5_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634ef56d20_5_2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4" name="Google Shape;224;g2634ef56d20_5_2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634ef56d20_0_20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634ef56d20_0_20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g2634ef56d20_0_20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634ef56d20_0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2634ef56d20_0_10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634ef56d20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634ef56d20_0_1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634ef56d20_0_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634ef56d20_0_1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634ef56d20_0_17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634ef56d20_0_17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5" name="Google Shape;255;g2634ef56d20_0_17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2634ef56d20_0_17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2634ef56d20_0_17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2" name="Google Shape;262;g2634ef56d20_0_17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2634ef56d20_0_2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2634ef56d20_0_21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9" name="Google Shape;269;g2634ef56d20_0_21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2634ef56d20_0_19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2634ef56d20_0_19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6" name="Google Shape;276;g2634ef56d20_0_19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2634ef56d20_0_19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2634ef56d20_0_19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4" name="Google Shape;284;g2634ef56d20_0_19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634ef56d20_0_18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634ef56d20_0_18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2" name="Google Shape;292;g2634ef56d20_0_18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634ef56d20_0_2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634ef56d20_0_22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99" name="Google Shape;299;g2634ef56d20_0_225: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5" name="Google Shape;305;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3" name="Google Shape;313;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 name="Google Shape;12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7" name="Google Shape;15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4" name="Google Shape;16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2" name="Google Shape;17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415600" y="593367"/>
            <a:ext cx="11360700" cy="763500"/>
          </a:xfrm>
          <a:prstGeom prst="rect">
            <a:avLst/>
          </a:prstGeom>
        </p:spPr>
        <p:txBody>
          <a:bodyPr spcFirstLastPara="1" wrap="square" lIns="91425" tIns="45700" rIns="91425" bIns="45700" anchor="ctr" anchorCtr="0">
            <a:normAutofit/>
          </a:bodyPr>
          <a:lstStyle>
            <a:lvl1pPr lvl="0" rtl="0">
              <a:spcBef>
                <a:spcPts val="0"/>
              </a:spcBef>
              <a:spcAft>
                <a:spcPts val="0"/>
              </a:spcAft>
              <a:buSzPts val="4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6" name="Google Shape;86;p13"/>
          <p:cNvSpPr txBox="1">
            <a:spLocks noGrp="1"/>
          </p:cNvSpPr>
          <p:nvPr>
            <p:ph type="body" idx="1"/>
          </p:nvPr>
        </p:nvSpPr>
        <p:spPr>
          <a:xfrm>
            <a:off x="415600" y="1536633"/>
            <a:ext cx="11360700" cy="4555200"/>
          </a:xfrm>
          <a:prstGeom prst="rect">
            <a:avLst/>
          </a:prstGeom>
        </p:spPr>
        <p:txBody>
          <a:bodyPr spcFirstLastPara="1" wrap="square" lIns="91425" tIns="45700" rIns="91425" bIns="45700" anchor="t" anchorCtr="0">
            <a:normAutofit/>
          </a:bodyPr>
          <a:lstStyle>
            <a:lvl1pPr marL="457200" lvl="0" indent="-406400" rtl="0">
              <a:spcBef>
                <a:spcPts val="1000"/>
              </a:spcBef>
              <a:spcAft>
                <a:spcPts val="0"/>
              </a:spcAft>
              <a:buSzPts val="2800"/>
              <a:buChar char="•"/>
              <a:defRPr/>
            </a:lvl1pPr>
            <a:lvl2pPr marL="914400" lvl="1" indent="-381000" rtl="0">
              <a:spcBef>
                <a:spcPts val="500"/>
              </a:spcBef>
              <a:spcAft>
                <a:spcPts val="0"/>
              </a:spcAft>
              <a:buSzPts val="2400"/>
              <a:buChar char="•"/>
              <a:defRPr/>
            </a:lvl2pPr>
            <a:lvl3pPr marL="1371600" lvl="2" indent="-355600" rtl="0">
              <a:spcBef>
                <a:spcPts val="500"/>
              </a:spcBef>
              <a:spcAft>
                <a:spcPts val="0"/>
              </a:spcAft>
              <a:buSzPts val="2000"/>
              <a:buChar char="•"/>
              <a:defRPr/>
            </a:lvl3pPr>
            <a:lvl4pPr marL="1828800" lvl="3" indent="-342900" rtl="0">
              <a:spcBef>
                <a:spcPts val="500"/>
              </a:spcBef>
              <a:spcAft>
                <a:spcPts val="0"/>
              </a:spcAft>
              <a:buSzPts val="1800"/>
              <a:buChar char="•"/>
              <a:defRPr/>
            </a:lvl4pPr>
            <a:lvl5pPr marL="2286000" lvl="4" indent="-342900" rtl="0">
              <a:spcBef>
                <a:spcPts val="500"/>
              </a:spcBef>
              <a:spcAft>
                <a:spcPts val="0"/>
              </a:spcAft>
              <a:buSzPts val="1800"/>
              <a:buChar char="•"/>
              <a:defRPr/>
            </a:lvl5pPr>
            <a:lvl6pPr marL="2743200" lvl="5" indent="-342900" rtl="0">
              <a:spcBef>
                <a:spcPts val="500"/>
              </a:spcBef>
              <a:spcAft>
                <a:spcPts val="0"/>
              </a:spcAft>
              <a:buSzPts val="1800"/>
              <a:buChar char="•"/>
              <a:defRPr/>
            </a:lvl6pPr>
            <a:lvl7pPr marL="3200400" lvl="6" indent="-342900" rtl="0">
              <a:spcBef>
                <a:spcPts val="500"/>
              </a:spcBef>
              <a:spcAft>
                <a:spcPts val="0"/>
              </a:spcAft>
              <a:buSzPts val="1800"/>
              <a:buChar char="•"/>
              <a:defRPr/>
            </a:lvl7pPr>
            <a:lvl8pPr marL="3657600" lvl="7" indent="-342900" rtl="0">
              <a:spcBef>
                <a:spcPts val="500"/>
              </a:spcBef>
              <a:spcAft>
                <a:spcPts val="0"/>
              </a:spcAft>
              <a:buSzPts val="1800"/>
              <a:buChar char="•"/>
              <a:defRPr/>
            </a:lvl8pPr>
            <a:lvl9pPr marL="4114800" lvl="8" indent="-342900" rtl="0">
              <a:spcBef>
                <a:spcPts val="500"/>
              </a:spcBef>
              <a:spcAft>
                <a:spcPts val="0"/>
              </a:spcAft>
              <a:buSzPts val="1800"/>
              <a:buChar char="•"/>
              <a:defRPr/>
            </a:lvl9pPr>
          </a:lstStyle>
          <a:p>
            <a:endParaRPr/>
          </a:p>
        </p:txBody>
      </p:sp>
      <p:sp>
        <p:nvSpPr>
          <p:cNvPr id="87" name="Google Shape;87;p13"/>
          <p:cNvSpPr txBox="1">
            <a:spLocks noGrp="1"/>
          </p:cNvSpPr>
          <p:nvPr>
            <p:ph type="sldNum" idx="12"/>
          </p:nvPr>
        </p:nvSpPr>
        <p:spPr>
          <a:xfrm>
            <a:off x="11296610" y="6217622"/>
            <a:ext cx="731700" cy="524700"/>
          </a:xfrm>
          <a:prstGeom prst="rect">
            <a:avLst/>
          </a:prstGeom>
        </p:spPr>
        <p:txBody>
          <a:bodyPr spcFirstLastPara="1" wrap="square" lIns="91425" tIns="45700" rIns="91425" bIns="4570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gif"/></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
        <p:cNvGrpSpPr/>
        <p:nvPr/>
      </p:nvGrpSpPr>
      <p:grpSpPr>
        <a:xfrm>
          <a:off x="0" y="0"/>
          <a:ext cx="0" cy="0"/>
          <a:chOff x="0" y="0"/>
          <a:chExt cx="0" cy="0"/>
        </a:xfrm>
      </p:grpSpPr>
      <p:sp>
        <p:nvSpPr>
          <p:cNvPr id="92" name="Google Shape;92;p14"/>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3" name="Google Shape;93;p14" descr="Guitar Strumming"/>
          <p:cNvPicPr preferRelativeResize="0"/>
          <p:nvPr/>
        </p:nvPicPr>
        <p:blipFill rotWithShape="1">
          <a:blip r:embed="rId3">
            <a:alphaModFix/>
          </a:blip>
          <a:srcRect r="1" b="285"/>
          <a:stretch/>
        </p:blipFill>
        <p:spPr>
          <a:xfrm>
            <a:off x="-3047" y="10"/>
            <a:ext cx="12192000" cy="6857989"/>
          </a:xfrm>
          <a:prstGeom prst="rect">
            <a:avLst/>
          </a:prstGeom>
          <a:noFill/>
          <a:ln>
            <a:noFill/>
          </a:ln>
        </p:spPr>
      </p:pic>
      <p:sp>
        <p:nvSpPr>
          <p:cNvPr id="94" name="Google Shape;94;p14"/>
          <p:cNvSpPr/>
          <p:nvPr/>
        </p:nvSpPr>
        <p:spPr>
          <a:xfrm>
            <a:off x="0" y="2207602"/>
            <a:ext cx="12192000" cy="3162000"/>
          </a:xfrm>
          <a:prstGeom prst="rect">
            <a:avLst/>
          </a:prstGeom>
          <a:gradFill>
            <a:gsLst>
              <a:gs pos="0">
                <a:srgbClr val="000000">
                  <a:alpha val="0"/>
                </a:srgbClr>
              </a:gs>
              <a:gs pos="25000">
                <a:srgbClr val="000000">
                  <a:alpha val="14901"/>
                </a:srgbClr>
              </a:gs>
              <a:gs pos="50000">
                <a:srgbClr val="000000">
                  <a:alpha val="29803"/>
                </a:srgbClr>
              </a:gs>
              <a:gs pos="75000">
                <a:srgbClr val="000000">
                  <a:alpha val="14901"/>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5" name="Google Shape;95;p14"/>
          <p:cNvSpPr txBox="1">
            <a:spLocks noGrp="1"/>
          </p:cNvSpPr>
          <p:nvPr>
            <p:ph type="ctrTitle"/>
          </p:nvPr>
        </p:nvSpPr>
        <p:spPr>
          <a:xfrm>
            <a:off x="1178100" y="-3"/>
            <a:ext cx="10058400" cy="43923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rgbClr val="FFFFFF"/>
              </a:buClr>
              <a:buSzPct val="100000"/>
              <a:buFont typeface="Calibri"/>
              <a:buNone/>
            </a:pPr>
            <a:endParaRPr b="1">
              <a:solidFill>
                <a:srgbClr val="FFFFFF"/>
              </a:solidFill>
            </a:endParaRPr>
          </a:p>
          <a:p>
            <a:pPr marL="0" lvl="0" indent="0" algn="ctr" rtl="0">
              <a:lnSpc>
                <a:spcPct val="90000"/>
              </a:lnSpc>
              <a:spcBef>
                <a:spcPts val="0"/>
              </a:spcBef>
              <a:spcAft>
                <a:spcPts val="0"/>
              </a:spcAft>
              <a:buClr>
                <a:srgbClr val="FFFFFF"/>
              </a:buClr>
              <a:buSzPct val="100000"/>
              <a:buFont typeface="Calibri"/>
              <a:buNone/>
            </a:pPr>
            <a:endParaRPr b="1">
              <a:solidFill>
                <a:srgbClr val="FFFFFF"/>
              </a:solidFill>
            </a:endParaRPr>
          </a:p>
          <a:p>
            <a:pPr marL="0" lvl="0" indent="0" algn="ctr" rtl="0">
              <a:lnSpc>
                <a:spcPct val="90000"/>
              </a:lnSpc>
              <a:spcBef>
                <a:spcPts val="0"/>
              </a:spcBef>
              <a:spcAft>
                <a:spcPts val="0"/>
              </a:spcAft>
              <a:buClr>
                <a:srgbClr val="FFFFFF"/>
              </a:buClr>
              <a:buSzPct val="100000"/>
              <a:buFont typeface="Calibri"/>
              <a:buNone/>
            </a:pPr>
            <a:endParaRPr b="1">
              <a:solidFill>
                <a:srgbClr val="FFFFFF"/>
              </a:solidFill>
            </a:endParaRPr>
          </a:p>
          <a:p>
            <a:pPr marL="0" lvl="0" indent="0" algn="ctr" rtl="0">
              <a:spcBef>
                <a:spcPts val="0"/>
              </a:spcBef>
              <a:spcAft>
                <a:spcPts val="0"/>
              </a:spcAft>
              <a:buClr>
                <a:schemeClr val="dk1"/>
              </a:buClr>
              <a:buSzPts val="990"/>
              <a:buFont typeface="Arial"/>
              <a:buNone/>
            </a:pPr>
            <a:r>
              <a:rPr lang="en-US" b="1">
                <a:solidFill>
                  <a:schemeClr val="lt1"/>
                </a:solidFill>
              </a:rPr>
              <a:t>MMI 604 FINAL PROJECT</a:t>
            </a:r>
            <a:endParaRPr b="1">
              <a:solidFill>
                <a:schemeClr val="lt1"/>
              </a:solidFill>
            </a:endParaRPr>
          </a:p>
          <a:p>
            <a:pPr marL="0" lvl="0" indent="0" algn="ctr" rtl="0">
              <a:spcBef>
                <a:spcPts val="0"/>
              </a:spcBef>
              <a:spcAft>
                <a:spcPts val="0"/>
              </a:spcAft>
              <a:buClr>
                <a:schemeClr val="lt1"/>
              </a:buClr>
              <a:buSzPct val="100000"/>
              <a:buFont typeface="Calibri"/>
              <a:buNone/>
            </a:pPr>
            <a:r>
              <a:rPr lang="en-US" b="1">
                <a:solidFill>
                  <a:schemeClr val="lt1"/>
                </a:solidFill>
              </a:rPr>
              <a:t>Guitarizzz-</a:t>
            </a:r>
            <a:endParaRPr b="1">
              <a:solidFill>
                <a:schemeClr val="lt1"/>
              </a:solidFill>
            </a:endParaRPr>
          </a:p>
          <a:p>
            <a:pPr marL="0" lvl="0" indent="0" algn="ctr" rtl="0">
              <a:spcBef>
                <a:spcPts val="0"/>
              </a:spcBef>
              <a:spcAft>
                <a:spcPts val="0"/>
              </a:spcAft>
              <a:buClr>
                <a:schemeClr val="lt1"/>
              </a:buClr>
              <a:buSzPct val="100000"/>
              <a:buFont typeface="Calibri"/>
              <a:buNone/>
            </a:pPr>
            <a:r>
              <a:rPr lang="en-US" b="1">
                <a:solidFill>
                  <a:schemeClr val="lt1"/>
                </a:solidFill>
              </a:rPr>
              <a:t>Pluck Synth Guitar</a:t>
            </a:r>
            <a:endParaRPr b="1">
              <a:solidFill>
                <a:schemeClr val="lt1"/>
              </a:solidFill>
            </a:endParaRPr>
          </a:p>
          <a:p>
            <a:pPr marL="0" lvl="0" indent="0" algn="ctr" rtl="0">
              <a:spcBef>
                <a:spcPts val="0"/>
              </a:spcBef>
              <a:spcAft>
                <a:spcPts val="0"/>
              </a:spcAft>
              <a:buClr>
                <a:schemeClr val="lt1"/>
              </a:buClr>
              <a:buSzPct val="100000"/>
              <a:buFont typeface="Calibri"/>
              <a:buNone/>
            </a:pPr>
            <a:endParaRPr b="1">
              <a:solidFill>
                <a:schemeClr val="lt1"/>
              </a:solidFill>
            </a:endParaRPr>
          </a:p>
          <a:p>
            <a:pPr marL="0" lvl="0" indent="0" algn="ctr" rtl="0">
              <a:spcBef>
                <a:spcPts val="0"/>
              </a:spcBef>
              <a:spcAft>
                <a:spcPts val="0"/>
              </a:spcAft>
              <a:buClr>
                <a:schemeClr val="dk1"/>
              </a:buClr>
              <a:buSzPts val="990"/>
              <a:buFont typeface="Arial"/>
              <a:buNone/>
            </a:pPr>
            <a:endParaRPr b="1">
              <a:solidFill>
                <a:schemeClr val="lt1"/>
              </a:solidFill>
            </a:endParaRPr>
          </a:p>
        </p:txBody>
      </p:sp>
      <p:sp>
        <p:nvSpPr>
          <p:cNvPr id="96" name="Google Shape;96;p14"/>
          <p:cNvSpPr txBox="1">
            <a:spLocks noGrp="1"/>
          </p:cNvSpPr>
          <p:nvPr>
            <p:ph type="subTitle" idx="1"/>
          </p:nvPr>
        </p:nvSpPr>
        <p:spPr>
          <a:xfrm>
            <a:off x="1178100" y="3230700"/>
            <a:ext cx="10058400" cy="1282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rgbClr val="FFFFFF"/>
              </a:buClr>
              <a:buSzPts val="3200"/>
              <a:buNone/>
            </a:pPr>
            <a:r>
              <a:rPr lang="en-US" sz="3200" b="1">
                <a:solidFill>
                  <a:srgbClr val="FFFFFF"/>
                </a:solidFill>
                <a:latin typeface="Calibri"/>
                <a:ea typeface="Calibri"/>
                <a:cs typeface="Calibri"/>
                <a:sym typeface="Calibri"/>
              </a:rPr>
              <a:t>Physical modelling of a Plucked String Synthesizer with the Karplus-Strong Algorithm in JUCE</a:t>
            </a:r>
            <a:endParaRPr sz="3200" b="1">
              <a:solidFill>
                <a:srgbClr val="FFFFFF"/>
              </a:solidFill>
            </a:endParaRPr>
          </a:p>
        </p:txBody>
      </p:sp>
      <p:sp>
        <p:nvSpPr>
          <p:cNvPr id="97" name="Google Shape;97;p14"/>
          <p:cNvSpPr txBox="1"/>
          <p:nvPr/>
        </p:nvSpPr>
        <p:spPr>
          <a:xfrm>
            <a:off x="1066790" y="4894212"/>
            <a:ext cx="10058400" cy="19638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t" anchorCtr="0">
            <a:normAutofit/>
          </a:bodyPr>
          <a:lstStyle/>
          <a:p>
            <a:pPr marL="0" lvl="0" indent="0" algn="ctr" rtl="0">
              <a:lnSpc>
                <a:spcPct val="90000"/>
              </a:lnSpc>
              <a:spcBef>
                <a:spcPts val="1000"/>
              </a:spcBef>
              <a:spcAft>
                <a:spcPts val="0"/>
              </a:spcAft>
              <a:buClr>
                <a:schemeClr val="dk1"/>
              </a:buClr>
              <a:buSzPts val="1100"/>
              <a:buFont typeface="Arial"/>
              <a:buNone/>
            </a:pPr>
            <a:r>
              <a:rPr lang="en-US" sz="2400" b="1">
                <a:solidFill>
                  <a:schemeClr val="lt1"/>
                </a:solidFill>
                <a:latin typeface="Calibri"/>
                <a:ea typeface="Calibri"/>
                <a:cs typeface="Calibri"/>
                <a:sym typeface="Calibri"/>
              </a:rPr>
              <a:t>Navaneeth Suresh Kumar </a:t>
            </a:r>
            <a:endParaRPr sz="2400" b="1">
              <a:solidFill>
                <a:schemeClr val="lt1"/>
              </a:solidFill>
              <a:latin typeface="Calibri"/>
              <a:ea typeface="Calibri"/>
              <a:cs typeface="Calibri"/>
              <a:sym typeface="Calibri"/>
            </a:endParaRPr>
          </a:p>
          <a:p>
            <a:pPr marL="0" lvl="0" indent="0" algn="ctr" rtl="0">
              <a:lnSpc>
                <a:spcPct val="90000"/>
              </a:lnSpc>
              <a:spcBef>
                <a:spcPts val="1000"/>
              </a:spcBef>
              <a:spcAft>
                <a:spcPts val="0"/>
              </a:spcAft>
              <a:buClr>
                <a:schemeClr val="dk1"/>
              </a:buClr>
              <a:buSzPts val="1100"/>
              <a:buFont typeface="Arial"/>
              <a:buNone/>
            </a:pPr>
            <a:r>
              <a:rPr lang="en-US" sz="2400" b="1">
                <a:solidFill>
                  <a:schemeClr val="lt1"/>
                </a:solidFill>
                <a:latin typeface="Calibri"/>
                <a:ea typeface="Calibri"/>
                <a:cs typeface="Calibri"/>
                <a:sym typeface="Calibri"/>
              </a:rPr>
              <a:t>Vipul Dube</a:t>
            </a:r>
            <a:endParaRPr b="1">
              <a:solidFill>
                <a:schemeClr val="lt1"/>
              </a:solidFill>
            </a:endParaRPr>
          </a:p>
          <a:p>
            <a:pPr marL="0" marR="0" lvl="0" indent="0" algn="ctr" rtl="0">
              <a:lnSpc>
                <a:spcPct val="90000"/>
              </a:lnSpc>
              <a:spcBef>
                <a:spcPts val="1000"/>
              </a:spcBef>
              <a:spcAft>
                <a:spcPts val="0"/>
              </a:spcAft>
              <a:buClr>
                <a:schemeClr val="dk1"/>
              </a:buClr>
              <a:buSzPts val="2400"/>
              <a:buFont typeface="Arial"/>
              <a:buNone/>
            </a:pPr>
            <a:endParaRPr sz="2400" b="0" i="0" u="none" strike="noStrike" cap="none">
              <a:solidFill>
                <a:srgbClr val="FFFFFF"/>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50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3"/>
          <p:cNvSpPr txBox="1">
            <a:spLocks noGrp="1"/>
          </p:cNvSpPr>
          <p:nvPr>
            <p:ph type="title"/>
          </p:nvPr>
        </p:nvSpPr>
        <p:spPr>
          <a:xfrm>
            <a:off x="638325" y="380300"/>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0C0"/>
              </a:buClr>
              <a:buSzPts val="4400"/>
              <a:buFont typeface="Calibri"/>
              <a:buNone/>
            </a:pPr>
            <a:r>
              <a:rPr lang="en-US" b="1">
                <a:solidFill>
                  <a:srgbClr val="0070C0"/>
                </a:solidFill>
              </a:rPr>
              <a:t>Polyphonic Midi Architecture</a:t>
            </a:r>
            <a:endParaRPr/>
          </a:p>
        </p:txBody>
      </p:sp>
      <p:sp>
        <p:nvSpPr>
          <p:cNvPr id="200" name="Google Shape;200;p23"/>
          <p:cNvSpPr/>
          <p:nvPr/>
        </p:nvSpPr>
        <p:spPr>
          <a:xfrm>
            <a:off x="4830420" y="2889063"/>
            <a:ext cx="1909971" cy="2292537"/>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Processor calls the object of the pluck synth and feed in the tempBuffer of each object</a:t>
            </a:r>
            <a:endParaRPr/>
          </a:p>
        </p:txBody>
      </p:sp>
      <p:sp>
        <p:nvSpPr>
          <p:cNvPr id="201" name="Google Shape;201;p23"/>
          <p:cNvSpPr/>
          <p:nvPr/>
        </p:nvSpPr>
        <p:spPr>
          <a:xfrm>
            <a:off x="6740391" y="3060063"/>
            <a:ext cx="1391478" cy="142461"/>
          </a:xfrm>
          <a:prstGeom prst="righ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2" name="Google Shape;202;p23"/>
          <p:cNvSpPr/>
          <p:nvPr/>
        </p:nvSpPr>
        <p:spPr>
          <a:xfrm>
            <a:off x="8131869" y="2765202"/>
            <a:ext cx="1961322" cy="874643"/>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Process the Temp Buffer</a:t>
            </a:r>
            <a:endParaRPr/>
          </a:p>
        </p:txBody>
      </p:sp>
      <p:sp>
        <p:nvSpPr>
          <p:cNvPr id="203" name="Google Shape;203;p23"/>
          <p:cNvSpPr/>
          <p:nvPr/>
        </p:nvSpPr>
        <p:spPr>
          <a:xfrm>
            <a:off x="6660877" y="3255069"/>
            <a:ext cx="1470992" cy="142461"/>
          </a:xfrm>
          <a:prstGeom prst="lef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4" name="Google Shape;204;p23"/>
          <p:cNvSpPr/>
          <p:nvPr/>
        </p:nvSpPr>
        <p:spPr>
          <a:xfrm>
            <a:off x="245163" y="3189560"/>
            <a:ext cx="1722783" cy="980661"/>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Midi Note Triggered</a:t>
            </a:r>
            <a:endParaRPr/>
          </a:p>
        </p:txBody>
      </p:sp>
      <p:sp>
        <p:nvSpPr>
          <p:cNvPr id="205" name="Google Shape;205;p23"/>
          <p:cNvSpPr/>
          <p:nvPr/>
        </p:nvSpPr>
        <p:spPr>
          <a:xfrm>
            <a:off x="1967947" y="3484884"/>
            <a:ext cx="775254" cy="154961"/>
          </a:xfrm>
          <a:prstGeom prst="righ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6" name="Google Shape;206;p23"/>
          <p:cNvSpPr txBox="1"/>
          <p:nvPr/>
        </p:nvSpPr>
        <p:spPr>
          <a:xfrm>
            <a:off x="1906653" y="2769416"/>
            <a:ext cx="1166191"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Frequency</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velocity</a:t>
            </a:r>
            <a:endParaRPr/>
          </a:p>
        </p:txBody>
      </p:sp>
      <p:sp>
        <p:nvSpPr>
          <p:cNvPr id="207" name="Google Shape;207;p23"/>
          <p:cNvSpPr/>
          <p:nvPr/>
        </p:nvSpPr>
        <p:spPr>
          <a:xfrm>
            <a:off x="10185956" y="2907663"/>
            <a:ext cx="808383" cy="193957"/>
          </a:xfrm>
          <a:prstGeom prst="righ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8" name="Google Shape;208;p23"/>
          <p:cNvSpPr/>
          <p:nvPr/>
        </p:nvSpPr>
        <p:spPr>
          <a:xfrm>
            <a:off x="10722670" y="2505594"/>
            <a:ext cx="1469330" cy="1325563"/>
          </a:xfrm>
          <a:prstGeom prst="ellipse">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Sample value</a:t>
            </a:r>
            <a:endParaRPr/>
          </a:p>
        </p:txBody>
      </p:sp>
      <p:sp>
        <p:nvSpPr>
          <p:cNvPr id="209" name="Google Shape;209;p23"/>
          <p:cNvSpPr/>
          <p:nvPr/>
        </p:nvSpPr>
        <p:spPr>
          <a:xfrm>
            <a:off x="10157796" y="3202524"/>
            <a:ext cx="808383" cy="195006"/>
          </a:xfrm>
          <a:prstGeom prst="lef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23"/>
          <p:cNvSpPr/>
          <p:nvPr/>
        </p:nvSpPr>
        <p:spPr>
          <a:xfrm>
            <a:off x="2743200" y="3131293"/>
            <a:ext cx="1628357" cy="1325563"/>
          </a:xfrm>
          <a:prstGeom prst="roundRect">
            <a:avLst>
              <a:gd name="adj" fmla="val 16667"/>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Processor Finds out available empty object</a:t>
            </a:r>
            <a:endParaRPr/>
          </a:p>
        </p:txBody>
      </p:sp>
      <p:sp>
        <p:nvSpPr>
          <p:cNvPr id="211" name="Google Shape;211;p23"/>
          <p:cNvSpPr/>
          <p:nvPr/>
        </p:nvSpPr>
        <p:spPr>
          <a:xfrm>
            <a:off x="4464322" y="3255069"/>
            <a:ext cx="381007" cy="187185"/>
          </a:xfrm>
          <a:prstGeom prst="righ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23"/>
          <p:cNvSpPr txBox="1"/>
          <p:nvPr/>
        </p:nvSpPr>
        <p:spPr>
          <a:xfrm>
            <a:off x="2355574" y="4479299"/>
            <a:ext cx="2474845" cy="30777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a:solidFill>
                  <a:srgbClr val="41A1C0"/>
                </a:solidFill>
                <a:latin typeface="Arial"/>
                <a:ea typeface="Arial"/>
                <a:cs typeface="Arial"/>
                <a:sym typeface="Arial"/>
              </a:rPr>
              <a:t>findAvailableVoice()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b="1">
                <a:solidFill>
                  <a:srgbClr val="0070C0"/>
                </a:solidFill>
              </a:rPr>
              <a:t>Delay</a:t>
            </a:r>
            <a:endParaRPr b="1">
              <a:solidFill>
                <a:srgbClr val="0070C0"/>
              </a:solidFill>
            </a:endParaRPr>
          </a:p>
        </p:txBody>
      </p:sp>
      <p:pic>
        <p:nvPicPr>
          <p:cNvPr id="220" name="Google Shape;220;p24"/>
          <p:cNvPicPr preferRelativeResize="0"/>
          <p:nvPr/>
        </p:nvPicPr>
        <p:blipFill>
          <a:blip r:embed="rId3">
            <a:alphaModFix/>
          </a:blip>
          <a:stretch>
            <a:fillRect/>
          </a:stretch>
        </p:blipFill>
        <p:spPr>
          <a:xfrm>
            <a:off x="1011988" y="1972401"/>
            <a:ext cx="7410450" cy="4057650"/>
          </a:xfrm>
          <a:prstGeom prst="rect">
            <a:avLst/>
          </a:prstGeom>
          <a:noFill/>
          <a:ln>
            <a:noFill/>
          </a:ln>
        </p:spPr>
      </p:pic>
      <p:pic>
        <p:nvPicPr>
          <p:cNvPr id="2" name="Picture 1" descr="A diagram of a flowchart&#10;&#10;Description automatically generated">
            <a:extLst>
              <a:ext uri="{FF2B5EF4-FFF2-40B4-BE49-F238E27FC236}">
                <a16:creationId xmlns:a16="http://schemas.microsoft.com/office/drawing/2014/main" id="{5DE5FD06-9568-EAC1-B4DB-C2964EA09EED}"/>
              </a:ext>
            </a:extLst>
          </p:cNvPr>
          <p:cNvPicPr>
            <a:picLocks noChangeAspect="1"/>
          </p:cNvPicPr>
          <p:nvPr/>
        </p:nvPicPr>
        <p:blipFill>
          <a:blip r:embed="rId4"/>
          <a:stretch>
            <a:fillRect/>
          </a:stretch>
        </p:blipFill>
        <p:spPr>
          <a:xfrm>
            <a:off x="6997147" y="3429000"/>
            <a:ext cx="5007101" cy="2601051"/>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25"/>
        <p:cNvGrpSpPr/>
        <p:nvPr/>
      </p:nvGrpSpPr>
      <p:grpSpPr>
        <a:xfrm>
          <a:off x="0" y="0"/>
          <a:ext cx="0" cy="0"/>
          <a:chOff x="0" y="0"/>
          <a:chExt cx="0" cy="0"/>
        </a:xfrm>
      </p:grpSpPr>
      <p:sp>
        <p:nvSpPr>
          <p:cNvPr id="231" name="Rectangle 23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3" name="Freeform: Shape 23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5" name="Rectangle 23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Rectangle 23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Freeform: Shape 23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1" name="Isosceles Triangle 24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6" name="Google Shape;226;p25">
            <a:extLst>
              <a:ext uri="{FF2B5EF4-FFF2-40B4-BE49-F238E27FC236}">
                <a16:creationId xmlns:a16="http://schemas.microsoft.com/office/drawing/2014/main" id="{7360173F-3BC5-FAAB-85B7-403CB97DC171}"/>
              </a:ext>
            </a:extLst>
          </p:cNvPr>
          <p:cNvPicPr preferRelativeResize="0"/>
          <p:nvPr/>
        </p:nvPicPr>
        <p:blipFill>
          <a:blip r:embed="rId3"/>
          <a:stretch>
            <a:fillRect/>
          </a:stretch>
        </p:blipFill>
        <p:spPr>
          <a:xfrm>
            <a:off x="1334404" y="643467"/>
            <a:ext cx="9523192" cy="5571065"/>
          </a:xfrm>
          <a:prstGeom prst="rect">
            <a:avLst/>
          </a:prstGeom>
          <a:noFill/>
          <a:ln>
            <a:noFill/>
          </a:ln>
        </p:spPr>
      </p:pic>
      <p:sp>
        <p:nvSpPr>
          <p:cNvPr id="243" name="Isosceles Triangle 24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6"/>
          <p:cNvSpPr txBox="1">
            <a:spLocks noGrp="1"/>
          </p:cNvSpPr>
          <p:nvPr>
            <p:ph type="title"/>
          </p:nvPr>
        </p:nvSpPr>
        <p:spPr>
          <a:xfrm>
            <a:off x="4669972" y="2103300"/>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sz="7200" b="1" dirty="0">
                <a:solidFill>
                  <a:schemeClr val="accent1"/>
                </a:solidFill>
              </a:rPr>
              <a:t>DEMO</a:t>
            </a:r>
            <a:endParaRPr sz="7200" b="1" dirty="0">
              <a:solidFill>
                <a:schemeClr val="accen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7"/>
          <p:cNvSpPr txBox="1">
            <a:spLocks noGrp="1"/>
          </p:cNvSpPr>
          <p:nvPr>
            <p:ph type="title"/>
          </p:nvPr>
        </p:nvSpPr>
        <p:spPr>
          <a:xfrm>
            <a:off x="415650" y="468442"/>
            <a:ext cx="11360700" cy="7635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b="1" dirty="0">
                <a:solidFill>
                  <a:srgbClr val="0070C0"/>
                </a:solidFill>
              </a:rPr>
              <a:t>Participant Study:</a:t>
            </a:r>
            <a:br>
              <a:rPr lang="en-US" b="1" dirty="0">
                <a:solidFill>
                  <a:srgbClr val="0070C0"/>
                </a:solidFill>
              </a:rPr>
            </a:br>
            <a:endParaRPr b="1" dirty="0">
              <a:solidFill>
                <a:srgbClr val="0070C0"/>
              </a:solidFill>
            </a:endParaRPr>
          </a:p>
        </p:txBody>
      </p:sp>
      <p:sp>
        <p:nvSpPr>
          <p:cNvPr id="239" name="Google Shape;239;p27"/>
          <p:cNvSpPr txBox="1">
            <a:spLocks noGrp="1"/>
          </p:cNvSpPr>
          <p:nvPr>
            <p:ph type="body" idx="1"/>
          </p:nvPr>
        </p:nvSpPr>
        <p:spPr>
          <a:xfrm>
            <a:off x="415600" y="1536633"/>
            <a:ext cx="11360700" cy="4898100"/>
          </a:xfrm>
          <a:prstGeom prst="rect">
            <a:avLst/>
          </a:prstGeom>
        </p:spPr>
        <p:txBody>
          <a:bodyPr spcFirstLastPara="1" wrap="square" lIns="91425" tIns="45700" rIns="91425" bIns="45700" anchor="t" anchorCtr="0">
            <a:normAutofit/>
          </a:bodyPr>
          <a:lstStyle/>
          <a:p>
            <a:pPr marL="609600" lvl="0" indent="-463550" algn="l" rtl="0">
              <a:spcBef>
                <a:spcPts val="1000"/>
              </a:spcBef>
              <a:spcAft>
                <a:spcPts val="0"/>
              </a:spcAft>
              <a:buClr>
                <a:schemeClr val="dk1"/>
              </a:buClr>
              <a:buSzPts val="2500"/>
              <a:buAutoNum type="arabicPeriod"/>
            </a:pPr>
            <a:r>
              <a:rPr lang="en-US" sz="2500" b="1" dirty="0">
                <a:solidFill>
                  <a:schemeClr val="dk1"/>
                </a:solidFill>
              </a:rPr>
              <a:t>Objective: </a:t>
            </a:r>
            <a:r>
              <a:rPr lang="en-US" sz="2500" dirty="0">
                <a:solidFill>
                  <a:schemeClr val="dk1"/>
                </a:solidFill>
              </a:rPr>
              <a:t>Determining the effectiveness and the user experience of our audio plugin in a real world context</a:t>
            </a:r>
            <a:r>
              <a:rPr lang="en-US" sz="2500" dirty="0"/>
              <a:t>, by asking the participants to create a melody using our plugin.</a:t>
            </a:r>
            <a:endParaRPr sz="2500" dirty="0">
              <a:solidFill>
                <a:schemeClr val="dk1"/>
              </a:solidFill>
            </a:endParaRPr>
          </a:p>
          <a:p>
            <a:pPr marL="609600" lvl="0" indent="-463550" algn="l" rtl="0">
              <a:spcBef>
                <a:spcPts val="1000"/>
              </a:spcBef>
              <a:spcAft>
                <a:spcPts val="0"/>
              </a:spcAft>
              <a:buClr>
                <a:schemeClr val="dk1"/>
              </a:buClr>
              <a:buSzPts val="2500"/>
              <a:buAutoNum type="arabicPeriod"/>
            </a:pPr>
            <a:r>
              <a:rPr lang="en-US" sz="2500" b="1" dirty="0">
                <a:solidFill>
                  <a:schemeClr val="dk1"/>
                </a:solidFill>
              </a:rPr>
              <a:t>Participants:</a:t>
            </a:r>
            <a:r>
              <a:rPr lang="en-US" sz="2500" dirty="0">
                <a:solidFill>
                  <a:schemeClr val="dk1"/>
                </a:solidFill>
              </a:rPr>
              <a:t> Choosing 3 participants who have some level of interaction with audio plugins, ensuring they represent a diverse range of experience and preferences in the audio world in general.</a:t>
            </a:r>
            <a:endParaRPr sz="2500" dirty="0">
              <a:solidFill>
                <a:schemeClr val="dk1"/>
              </a:solidFill>
            </a:endParaRPr>
          </a:p>
          <a:p>
            <a:pPr marL="609600" lvl="0" indent="-463550" algn="l" rtl="0">
              <a:spcBef>
                <a:spcPts val="1000"/>
              </a:spcBef>
              <a:spcAft>
                <a:spcPts val="0"/>
              </a:spcAft>
              <a:buClr>
                <a:schemeClr val="dk1"/>
              </a:buClr>
              <a:buSzPts val="2500"/>
              <a:buAutoNum type="arabicPeriod"/>
            </a:pPr>
            <a:r>
              <a:rPr lang="en-US" sz="2500" b="1" dirty="0">
                <a:solidFill>
                  <a:schemeClr val="dk1"/>
                </a:solidFill>
              </a:rPr>
              <a:t>Ethical considerations:</a:t>
            </a:r>
            <a:r>
              <a:rPr lang="en-US" sz="2500" dirty="0">
                <a:solidFill>
                  <a:schemeClr val="dk1"/>
                </a:solidFill>
              </a:rPr>
              <a:t> Taking consent of all 3 participants to record their video and take their opinions and using them for the presentation and for the final project, by explaining them the purpose of the study, and how their data will be used.</a:t>
            </a:r>
            <a:endParaRPr sz="2500" dirty="0"/>
          </a:p>
          <a:p>
            <a:pPr marL="1143000" lvl="2" indent="-260350" algn="l" rtl="0">
              <a:spcBef>
                <a:spcPts val="500"/>
              </a:spcBef>
              <a:spcAft>
                <a:spcPts val="0"/>
              </a:spcAft>
              <a:buSzPts val="2500"/>
              <a:buChar char="■"/>
            </a:pPr>
            <a:r>
              <a:rPr lang="en-US" sz="2100" dirty="0"/>
              <a:t>Maintaining anonymity: While conducting the participant study, anonymity of the participants will be ensured.</a:t>
            </a:r>
            <a:endParaRPr sz="21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365625" y="588358"/>
            <a:ext cx="11360700" cy="7635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b="1">
                <a:solidFill>
                  <a:srgbClr val="0070C0"/>
                </a:solidFill>
              </a:rPr>
              <a:t>Participant Study:</a:t>
            </a:r>
            <a:endParaRPr b="1">
              <a:solidFill>
                <a:srgbClr val="0070C0"/>
              </a:solidFill>
            </a:endParaRPr>
          </a:p>
          <a:p>
            <a:pPr marL="0" lvl="0" indent="0" algn="l" rtl="0">
              <a:spcBef>
                <a:spcPts val="0"/>
              </a:spcBef>
              <a:spcAft>
                <a:spcPts val="0"/>
              </a:spcAft>
              <a:buNone/>
            </a:pPr>
            <a:endParaRPr/>
          </a:p>
        </p:txBody>
      </p:sp>
      <p:sp>
        <p:nvSpPr>
          <p:cNvPr id="245" name="Google Shape;245;p28"/>
          <p:cNvSpPr txBox="1">
            <a:spLocks noGrp="1"/>
          </p:cNvSpPr>
          <p:nvPr>
            <p:ph type="body" idx="1"/>
          </p:nvPr>
        </p:nvSpPr>
        <p:spPr>
          <a:xfrm>
            <a:off x="415600" y="1164467"/>
            <a:ext cx="11360700" cy="5437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en-US">
                <a:solidFill>
                  <a:schemeClr val="dk1"/>
                </a:solidFill>
              </a:rPr>
              <a:t>  4.  </a:t>
            </a:r>
            <a:r>
              <a:rPr lang="en-US" b="1">
                <a:solidFill>
                  <a:schemeClr val="dk1"/>
                </a:solidFill>
              </a:rPr>
              <a:t>Data Collection Methods:</a:t>
            </a:r>
            <a:endParaRPr b="1">
              <a:solidFill>
                <a:schemeClr val="dk1"/>
              </a:solidFill>
            </a:endParaRPr>
          </a:p>
          <a:p>
            <a:pPr marL="609600" lvl="0" indent="-482600" algn="l" rtl="0">
              <a:spcBef>
                <a:spcPts val="1000"/>
              </a:spcBef>
              <a:spcAft>
                <a:spcPts val="0"/>
              </a:spcAft>
              <a:buClr>
                <a:schemeClr val="dk1"/>
              </a:buClr>
              <a:buSzPts val="2800"/>
              <a:buChar char="•"/>
            </a:pPr>
            <a:r>
              <a:rPr lang="en-US">
                <a:solidFill>
                  <a:schemeClr val="dk1"/>
                </a:solidFill>
              </a:rPr>
              <a:t>Observational:</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Recording a video of the participants while they interact with the plugin.</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Noting down the plugin elements they interact with.</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Noting down how much the user explores and tries to be creative with the plugin.</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Noting down how easily the user achieves what their desired</a:t>
            </a:r>
            <a:r>
              <a:rPr lang="en-US"/>
              <a:t> melody</a:t>
            </a:r>
            <a:r>
              <a:rPr lang="en-US">
                <a:solidFill>
                  <a:schemeClr val="dk1"/>
                </a:solidFill>
              </a:rPr>
              <a:t> is.</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Encouraging the user to think aloud during their interaction to capture their thoughts in real time.</a:t>
            </a:r>
            <a:endParaRPr>
              <a:solidFill>
                <a:schemeClr val="dk1"/>
              </a:solidFill>
            </a:endParaRPr>
          </a:p>
          <a:p>
            <a:pPr marL="609600" lvl="0" indent="-482600" algn="l" rtl="0">
              <a:spcBef>
                <a:spcPts val="1000"/>
              </a:spcBef>
              <a:spcAft>
                <a:spcPts val="0"/>
              </a:spcAft>
              <a:buClr>
                <a:schemeClr val="dk1"/>
              </a:buClr>
              <a:buSzPts val="2800"/>
              <a:buChar char="•"/>
            </a:pPr>
            <a:r>
              <a:rPr lang="en-US">
                <a:solidFill>
                  <a:schemeClr val="dk1"/>
                </a:solidFill>
              </a:rPr>
              <a:t>Quantitative: </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Overall time taken to interact with the plugin.</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Time taken to achieve the desired outcome.</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Count how many plugin elements were used.</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Count number of times a similar plugin element was used.</a:t>
            </a:r>
            <a:endParaRPr>
              <a:solidFill>
                <a:schemeClr val="dk1"/>
              </a:solidFill>
            </a:endParaRPr>
          </a:p>
          <a:p>
            <a:pPr marL="1828800" lvl="2" indent="-431800" algn="l" rtl="0">
              <a:spcBef>
                <a:spcPts val="500"/>
              </a:spcBef>
              <a:spcAft>
                <a:spcPts val="0"/>
              </a:spcAft>
              <a:buClr>
                <a:schemeClr val="dk1"/>
              </a:buClr>
              <a:buSzPts val="2000"/>
              <a:buChar char="•"/>
            </a:pPr>
            <a:r>
              <a:rPr lang="en-US">
                <a:solidFill>
                  <a:schemeClr val="dk1"/>
                </a:solidFill>
              </a:rPr>
              <a:t>Range of plugin element used.</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9"/>
          <p:cNvSpPr txBox="1">
            <a:spLocks noGrp="1"/>
          </p:cNvSpPr>
          <p:nvPr>
            <p:ph type="title"/>
          </p:nvPr>
        </p:nvSpPr>
        <p:spPr>
          <a:xfrm>
            <a:off x="415600" y="593367"/>
            <a:ext cx="11360700" cy="7635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b="1">
                <a:solidFill>
                  <a:srgbClr val="0070C0"/>
                </a:solidFill>
              </a:rPr>
              <a:t>Participant Study:</a:t>
            </a:r>
            <a:endParaRPr b="1">
              <a:solidFill>
                <a:srgbClr val="0070C0"/>
              </a:solidFill>
            </a:endParaRPr>
          </a:p>
        </p:txBody>
      </p:sp>
      <p:sp>
        <p:nvSpPr>
          <p:cNvPr id="251" name="Google Shape;251;p29"/>
          <p:cNvSpPr txBox="1">
            <a:spLocks noGrp="1"/>
          </p:cNvSpPr>
          <p:nvPr>
            <p:ph type="body" idx="1"/>
          </p:nvPr>
        </p:nvSpPr>
        <p:spPr>
          <a:xfrm>
            <a:off x="415600" y="1536623"/>
            <a:ext cx="11360700" cy="5413800"/>
          </a:xfrm>
          <a:prstGeom prst="rect">
            <a:avLst/>
          </a:prstGeom>
        </p:spPr>
        <p:txBody>
          <a:bodyPr spcFirstLastPara="1" wrap="square" lIns="91425" tIns="45700" rIns="91425" bIns="45700" anchor="t" anchorCtr="0">
            <a:normAutofit lnSpcReduction="10000"/>
          </a:bodyPr>
          <a:lstStyle/>
          <a:p>
            <a:pPr marL="609600" lvl="0" indent="-482600" algn="l" rtl="0">
              <a:spcBef>
                <a:spcPts val="1000"/>
              </a:spcBef>
              <a:spcAft>
                <a:spcPts val="0"/>
              </a:spcAft>
              <a:buClr>
                <a:schemeClr val="dk1"/>
              </a:buClr>
              <a:buSzPts val="2800"/>
              <a:buChar char="●"/>
            </a:pPr>
            <a:r>
              <a:rPr lang="en-US">
                <a:solidFill>
                  <a:schemeClr val="dk1"/>
                </a:solidFill>
              </a:rPr>
              <a:t>Qualitative: </a:t>
            </a:r>
            <a:r>
              <a:rPr lang="en-US"/>
              <a:t>Through a google form, ask the user questions like:</a:t>
            </a:r>
            <a:endParaRPr>
              <a:solidFill>
                <a:schemeClr val="dk1"/>
              </a:solidFill>
            </a:endParaRPr>
          </a:p>
          <a:p>
            <a:pPr marL="1828800" lvl="2" indent="-444500" algn="l" rtl="0">
              <a:spcBef>
                <a:spcPts val="500"/>
              </a:spcBef>
              <a:spcAft>
                <a:spcPts val="0"/>
              </a:spcAft>
              <a:buClr>
                <a:schemeClr val="dk1"/>
              </a:buClr>
              <a:buSzPts val="2200"/>
              <a:buChar char="■"/>
            </a:pPr>
            <a:r>
              <a:rPr lang="en-US" sz="2200">
                <a:solidFill>
                  <a:schemeClr val="dk1"/>
                </a:solidFill>
              </a:rPr>
              <a:t>Overall satisfaction with the experience of using the plugin.</a:t>
            </a:r>
            <a:endParaRPr sz="2200">
              <a:solidFill>
                <a:schemeClr val="dk1"/>
              </a:solidFill>
            </a:endParaRPr>
          </a:p>
          <a:p>
            <a:pPr marL="1828800" lvl="2" indent="-444500" algn="l" rtl="0">
              <a:spcBef>
                <a:spcPts val="500"/>
              </a:spcBef>
              <a:spcAft>
                <a:spcPts val="0"/>
              </a:spcAft>
              <a:buClr>
                <a:schemeClr val="dk1"/>
              </a:buClr>
              <a:buSzPts val="2200"/>
              <a:buChar char="■"/>
            </a:pPr>
            <a:r>
              <a:rPr lang="en-US" sz="2200">
                <a:solidFill>
                  <a:schemeClr val="dk1"/>
                </a:solidFill>
              </a:rPr>
              <a:t>Their opinion on the quality of effects.</a:t>
            </a:r>
            <a:endParaRPr sz="2200">
              <a:solidFill>
                <a:schemeClr val="dk1"/>
              </a:solidFill>
            </a:endParaRPr>
          </a:p>
          <a:p>
            <a:pPr marL="1828800" lvl="2" indent="-444500" algn="l" rtl="0">
              <a:spcBef>
                <a:spcPts val="500"/>
              </a:spcBef>
              <a:spcAft>
                <a:spcPts val="0"/>
              </a:spcAft>
              <a:buClr>
                <a:schemeClr val="dk1"/>
              </a:buClr>
              <a:buSzPts val="2200"/>
              <a:buChar char="■"/>
            </a:pPr>
            <a:r>
              <a:rPr lang="en-US" sz="2200">
                <a:solidFill>
                  <a:schemeClr val="dk1"/>
                </a:solidFill>
              </a:rPr>
              <a:t>Their opinion of effectiveness of the different </a:t>
            </a:r>
            <a:r>
              <a:rPr lang="en-US" sz="2200"/>
              <a:t>components </a:t>
            </a:r>
            <a:r>
              <a:rPr lang="en-US" sz="2200">
                <a:solidFill>
                  <a:schemeClr val="dk1"/>
                </a:solidFill>
              </a:rPr>
              <a:t>in the plugin.</a:t>
            </a:r>
            <a:endParaRPr sz="2200">
              <a:solidFill>
                <a:schemeClr val="dk1"/>
              </a:solidFill>
            </a:endParaRPr>
          </a:p>
          <a:p>
            <a:pPr marL="1828800" lvl="2" indent="-444500" algn="l" rtl="0">
              <a:spcBef>
                <a:spcPts val="500"/>
              </a:spcBef>
              <a:spcAft>
                <a:spcPts val="0"/>
              </a:spcAft>
              <a:buSzPts val="2200"/>
              <a:buChar char="■"/>
            </a:pPr>
            <a:r>
              <a:rPr lang="en-US" sz="2200"/>
              <a:t>Their opinion on how easy was it to create a melody that they wanted to create.</a:t>
            </a:r>
            <a:endParaRPr sz="2200"/>
          </a:p>
          <a:p>
            <a:pPr marL="1828800" lvl="2" indent="-444500" algn="l" rtl="0">
              <a:spcBef>
                <a:spcPts val="500"/>
              </a:spcBef>
              <a:spcAft>
                <a:spcPts val="0"/>
              </a:spcAft>
              <a:buClr>
                <a:schemeClr val="dk1"/>
              </a:buClr>
              <a:buSzPts val="2200"/>
              <a:buChar char="■"/>
            </a:pPr>
            <a:r>
              <a:rPr lang="en-US" sz="2200">
                <a:solidFill>
                  <a:schemeClr val="dk1"/>
                </a:solidFill>
              </a:rPr>
              <a:t>Features of the plugin they liked and disliked.</a:t>
            </a:r>
            <a:endParaRPr sz="2200">
              <a:solidFill>
                <a:schemeClr val="dk1"/>
              </a:solidFill>
            </a:endParaRPr>
          </a:p>
          <a:p>
            <a:pPr marL="1828800" lvl="2" indent="-444500" algn="l" rtl="0">
              <a:spcBef>
                <a:spcPts val="500"/>
              </a:spcBef>
              <a:spcAft>
                <a:spcPts val="0"/>
              </a:spcAft>
              <a:buClr>
                <a:schemeClr val="dk1"/>
              </a:buClr>
              <a:buSzPts val="2200"/>
              <a:buChar char="■"/>
            </a:pPr>
            <a:r>
              <a:rPr lang="en-US" sz="2200">
                <a:solidFill>
                  <a:schemeClr val="dk1"/>
                </a:solidFill>
              </a:rPr>
              <a:t>Suggestions on how to change the effects of the plugin to suit their preferences.</a:t>
            </a:r>
            <a:endParaRPr sz="2200">
              <a:solidFill>
                <a:schemeClr val="dk1"/>
              </a:solidFill>
            </a:endParaRPr>
          </a:p>
          <a:p>
            <a:pPr marL="1828800" lvl="2" indent="-444500" algn="l" rtl="0">
              <a:spcBef>
                <a:spcPts val="500"/>
              </a:spcBef>
              <a:spcAft>
                <a:spcPts val="0"/>
              </a:spcAft>
              <a:buClr>
                <a:schemeClr val="dk1"/>
              </a:buClr>
              <a:buSzPts val="2200"/>
              <a:buChar char="■"/>
            </a:pPr>
            <a:r>
              <a:rPr lang="en-US" sz="2200">
                <a:solidFill>
                  <a:schemeClr val="dk1"/>
                </a:solidFill>
              </a:rPr>
              <a:t>Ask if they faced any major issues.</a:t>
            </a:r>
            <a:endParaRPr sz="2200"/>
          </a:p>
          <a:p>
            <a:pPr marL="0" lvl="0" indent="0" algn="l" rtl="0">
              <a:spcBef>
                <a:spcPts val="1000"/>
              </a:spcBef>
              <a:spcAft>
                <a:spcPts val="0"/>
              </a:spcAft>
              <a:buNone/>
            </a:pPr>
            <a:r>
              <a:rPr lang="en-US" sz="2500"/>
              <a:t>5.     </a:t>
            </a:r>
            <a:r>
              <a:rPr lang="en-US" sz="2500" b="1"/>
              <a:t> Integration and analysis of data:</a:t>
            </a:r>
            <a:r>
              <a:rPr lang="en-US" sz="2500"/>
              <a:t> Take all the collected data into consideration and take relevant inferences from the collected data.</a:t>
            </a:r>
            <a:endParaRPr sz="2500"/>
          </a:p>
          <a:p>
            <a:pPr marL="0" lvl="0" indent="0" algn="l" rtl="0">
              <a:spcBef>
                <a:spcPts val="1000"/>
              </a:spcBef>
              <a:spcAft>
                <a:spcPts val="0"/>
              </a:spcAft>
              <a:buNone/>
            </a:pPr>
            <a:r>
              <a:rPr lang="en-US" sz="2500"/>
              <a:t>6.     </a:t>
            </a:r>
            <a:r>
              <a:rPr lang="en-US" sz="2500" b="1"/>
              <a:t> Reflection and Limitations:</a:t>
            </a:r>
            <a:r>
              <a:rPr lang="en-US" sz="2500"/>
              <a:t> Reflect on the study’s limitations such as small sample size and potential biases. Get ideas for further development of the plugin.</a:t>
            </a:r>
            <a:endParaRPr sz="2500"/>
          </a:p>
          <a:p>
            <a:pPr marL="0" lvl="0" indent="0" algn="ctr" rtl="0">
              <a:spcBef>
                <a:spcPts val="0"/>
              </a:spcBef>
              <a:spcAft>
                <a:spcPts val="0"/>
              </a:spcAft>
              <a:buNone/>
            </a:pPr>
            <a:r>
              <a:rPr lang="en-US" sz="6000" b="1">
                <a:solidFill>
                  <a:schemeClr val="lt1"/>
                </a:solidFill>
              </a:rPr>
              <a:t>Guitarizzz</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0"/>
          <p:cNvSpPr txBox="1">
            <a:spLocks noGrp="1"/>
          </p:cNvSpPr>
          <p:nvPr>
            <p:ph type="title"/>
          </p:nvPr>
        </p:nvSpPr>
        <p:spPr>
          <a:xfrm>
            <a:off x="253225" y="2711400"/>
            <a:ext cx="4521300" cy="1435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b="1">
                <a:solidFill>
                  <a:srgbClr val="0070C0"/>
                </a:solidFill>
              </a:rPr>
              <a:t>Participant Study: </a:t>
            </a:r>
            <a:endParaRPr b="1">
              <a:solidFill>
                <a:srgbClr val="0070C0"/>
              </a:solidFill>
            </a:endParaRPr>
          </a:p>
          <a:p>
            <a:pPr marL="0" lvl="0" indent="0" algn="l" rtl="0">
              <a:spcBef>
                <a:spcPts val="0"/>
              </a:spcBef>
              <a:spcAft>
                <a:spcPts val="0"/>
              </a:spcAft>
              <a:buClr>
                <a:schemeClr val="dk1"/>
              </a:buClr>
              <a:buSzPts val="1100"/>
              <a:buFont typeface="Arial"/>
              <a:buNone/>
            </a:pPr>
            <a:r>
              <a:rPr lang="en-US" b="1">
                <a:solidFill>
                  <a:srgbClr val="0070C0"/>
                </a:solidFill>
              </a:rPr>
              <a:t>Google form</a:t>
            </a:r>
            <a:endParaRPr b="1">
              <a:solidFill>
                <a:srgbClr val="0070C0"/>
              </a:solidFill>
            </a:endParaRPr>
          </a:p>
        </p:txBody>
      </p:sp>
      <p:pic>
        <p:nvPicPr>
          <p:cNvPr id="258" name="Google Shape;258;p30"/>
          <p:cNvPicPr preferRelativeResize="0"/>
          <p:nvPr/>
        </p:nvPicPr>
        <p:blipFill>
          <a:blip r:embed="rId3">
            <a:alphaModFix/>
          </a:blip>
          <a:stretch>
            <a:fillRect/>
          </a:stretch>
        </p:blipFill>
        <p:spPr>
          <a:xfrm>
            <a:off x="5838825" y="69650"/>
            <a:ext cx="5393801" cy="671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1"/>
          <p:cNvSpPr txBox="1">
            <a:spLocks noGrp="1"/>
          </p:cNvSpPr>
          <p:nvPr>
            <p:ph type="title"/>
          </p:nvPr>
        </p:nvSpPr>
        <p:spPr>
          <a:xfrm>
            <a:off x="328150" y="2598900"/>
            <a:ext cx="4596000" cy="1660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1100"/>
              <a:buFont typeface="Arial"/>
              <a:buNone/>
            </a:pPr>
            <a:r>
              <a:rPr lang="en-US" b="1">
                <a:solidFill>
                  <a:srgbClr val="0070C0"/>
                </a:solidFill>
              </a:rPr>
              <a:t>Participant Study: </a:t>
            </a:r>
            <a:endParaRPr b="1">
              <a:solidFill>
                <a:srgbClr val="0070C0"/>
              </a:solidFill>
            </a:endParaRPr>
          </a:p>
          <a:p>
            <a:pPr marL="0" lvl="0" indent="0" algn="l" rtl="0">
              <a:spcBef>
                <a:spcPts val="0"/>
              </a:spcBef>
              <a:spcAft>
                <a:spcPts val="0"/>
              </a:spcAft>
              <a:buClr>
                <a:schemeClr val="dk1"/>
              </a:buClr>
              <a:buSzPts val="1100"/>
              <a:buFont typeface="Arial"/>
              <a:buNone/>
            </a:pPr>
            <a:r>
              <a:rPr lang="en-US" b="1">
                <a:solidFill>
                  <a:srgbClr val="0070C0"/>
                </a:solidFill>
              </a:rPr>
              <a:t>Google form</a:t>
            </a:r>
            <a:endParaRPr/>
          </a:p>
        </p:txBody>
      </p:sp>
      <p:pic>
        <p:nvPicPr>
          <p:cNvPr id="265" name="Google Shape;265;p31"/>
          <p:cNvPicPr preferRelativeResize="0"/>
          <p:nvPr/>
        </p:nvPicPr>
        <p:blipFill>
          <a:blip r:embed="rId3">
            <a:alphaModFix/>
          </a:blip>
          <a:stretch>
            <a:fillRect/>
          </a:stretch>
        </p:blipFill>
        <p:spPr>
          <a:xfrm>
            <a:off x="6323225" y="176525"/>
            <a:ext cx="5134476" cy="65049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32"/>
          <p:cNvSpPr txBox="1">
            <a:spLocks noGrp="1"/>
          </p:cNvSpPr>
          <p:nvPr>
            <p:ph type="title"/>
          </p:nvPr>
        </p:nvSpPr>
        <p:spPr>
          <a:xfrm>
            <a:off x="253250" y="2007838"/>
            <a:ext cx="4458600" cy="29469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dk1"/>
              </a:buClr>
              <a:buSzPts val="1100"/>
              <a:buFont typeface="Arial"/>
              <a:buNone/>
            </a:pPr>
            <a:r>
              <a:rPr lang="en-US" b="1">
                <a:solidFill>
                  <a:srgbClr val="0070C0"/>
                </a:solidFill>
              </a:rPr>
              <a:t>Participant Study: </a:t>
            </a:r>
            <a:endParaRPr b="1">
              <a:solidFill>
                <a:srgbClr val="0070C0"/>
              </a:solidFill>
            </a:endParaRPr>
          </a:p>
          <a:p>
            <a:pPr marL="0" lvl="0" indent="0" algn="l" rtl="0">
              <a:spcBef>
                <a:spcPts val="0"/>
              </a:spcBef>
              <a:spcAft>
                <a:spcPts val="0"/>
              </a:spcAft>
              <a:buClr>
                <a:schemeClr val="dk1"/>
              </a:buClr>
              <a:buSzPts val="1100"/>
              <a:buFont typeface="Arial"/>
              <a:buNone/>
            </a:pPr>
            <a:r>
              <a:rPr lang="en-US" b="1">
                <a:solidFill>
                  <a:srgbClr val="0070C0"/>
                </a:solidFill>
              </a:rPr>
              <a:t>Google form</a:t>
            </a:r>
            <a:endParaRPr/>
          </a:p>
        </p:txBody>
      </p:sp>
      <p:pic>
        <p:nvPicPr>
          <p:cNvPr id="272" name="Google Shape;272;p32"/>
          <p:cNvPicPr preferRelativeResize="0"/>
          <p:nvPr/>
        </p:nvPicPr>
        <p:blipFill>
          <a:blip r:embed="rId3">
            <a:alphaModFix/>
          </a:blip>
          <a:stretch>
            <a:fillRect/>
          </a:stretch>
        </p:blipFill>
        <p:spPr>
          <a:xfrm>
            <a:off x="5099175" y="553637"/>
            <a:ext cx="6912850" cy="57507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1"/>
        <p:cNvGrpSpPr/>
        <p:nvPr/>
      </p:nvGrpSpPr>
      <p:grpSpPr>
        <a:xfrm>
          <a:off x="0" y="0"/>
          <a:ext cx="0" cy="0"/>
          <a:chOff x="0" y="0"/>
          <a:chExt cx="0" cy="0"/>
        </a:xfrm>
      </p:grpSpPr>
      <p:sp>
        <p:nvSpPr>
          <p:cNvPr id="102" name="Google Shape;102;p15"/>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3" name="Google Shape;103;p15"/>
          <p:cNvSpPr txBox="1">
            <a:spLocks noGrp="1"/>
          </p:cNvSpPr>
          <p:nvPr>
            <p:ph type="title"/>
          </p:nvPr>
        </p:nvSpPr>
        <p:spPr>
          <a:xfrm>
            <a:off x="640080" y="325369"/>
            <a:ext cx="4368602" cy="1956841"/>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5400"/>
              <a:buFont typeface="Calibri"/>
              <a:buNone/>
            </a:pPr>
            <a:r>
              <a:rPr lang="en-US" sz="5400"/>
              <a:t>Introduction</a:t>
            </a:r>
            <a:endParaRPr/>
          </a:p>
        </p:txBody>
      </p:sp>
      <p:sp>
        <p:nvSpPr>
          <p:cNvPr id="104" name="Google Shape;104;p15"/>
          <p:cNvSpPr/>
          <p:nvPr/>
        </p:nvSpPr>
        <p:spPr>
          <a:xfrm>
            <a:off x="640080" y="2586994"/>
            <a:ext cx="3474720" cy="18288"/>
          </a:xfrm>
          <a:custGeom>
            <a:avLst/>
            <a:gdLst/>
            <a:ahLst/>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5" name="Google Shape;105;p15"/>
          <p:cNvSpPr txBox="1">
            <a:spLocks noGrp="1"/>
          </p:cNvSpPr>
          <p:nvPr>
            <p:ph type="body" idx="1"/>
          </p:nvPr>
        </p:nvSpPr>
        <p:spPr>
          <a:xfrm>
            <a:off x="100249" y="3243417"/>
            <a:ext cx="6649800" cy="2980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200"/>
              <a:buNone/>
            </a:pPr>
            <a:r>
              <a:rPr lang="en-US" sz="2200" b="0" i="0">
                <a:latin typeface="Arial"/>
                <a:ea typeface="Arial"/>
                <a:cs typeface="Arial"/>
                <a:sym typeface="Arial"/>
              </a:rPr>
              <a:t>Objectives</a:t>
            </a:r>
            <a:endParaRPr/>
          </a:p>
          <a:p>
            <a:pPr marL="228600" lvl="0" indent="-228600" algn="l" rtl="0">
              <a:lnSpc>
                <a:spcPct val="90000"/>
              </a:lnSpc>
              <a:spcBef>
                <a:spcPts val="1000"/>
              </a:spcBef>
              <a:spcAft>
                <a:spcPts val="0"/>
              </a:spcAft>
              <a:buClr>
                <a:schemeClr val="dk1"/>
              </a:buClr>
              <a:buSzPts val="2200"/>
              <a:buChar char="•"/>
            </a:pPr>
            <a:r>
              <a:rPr lang="en-US" sz="2200" b="0" i="0">
                <a:latin typeface="Arial"/>
                <a:ea typeface="Arial"/>
                <a:cs typeface="Arial"/>
                <a:sym typeface="Arial"/>
              </a:rPr>
              <a:t>Physical modelling of a guitar string </a:t>
            </a:r>
            <a:endParaRPr/>
          </a:p>
          <a:p>
            <a:pPr marL="228600" lvl="0" indent="-228600" algn="l" rtl="0">
              <a:lnSpc>
                <a:spcPct val="90000"/>
              </a:lnSpc>
              <a:spcBef>
                <a:spcPts val="1000"/>
              </a:spcBef>
              <a:spcAft>
                <a:spcPts val="0"/>
              </a:spcAft>
              <a:buClr>
                <a:schemeClr val="dk1"/>
              </a:buClr>
              <a:buSzPts val="2200"/>
              <a:buChar char="•"/>
            </a:pPr>
            <a:r>
              <a:rPr lang="en-US" sz="2200" b="0" i="0">
                <a:latin typeface="Arial"/>
                <a:ea typeface="Arial"/>
                <a:cs typeface="Arial"/>
                <a:sym typeface="Arial"/>
              </a:rPr>
              <a:t>Understanding the algorithm and midi architecture for a guitar synth in Juce.</a:t>
            </a:r>
            <a:endParaRPr sz="2200" b="0" i="0">
              <a:latin typeface="Arial"/>
              <a:ea typeface="Arial"/>
              <a:cs typeface="Arial"/>
              <a:sym typeface="Arial"/>
            </a:endParaRPr>
          </a:p>
          <a:p>
            <a:pPr marL="228600" lvl="0" indent="-228600" algn="l" rtl="0">
              <a:lnSpc>
                <a:spcPct val="90000"/>
              </a:lnSpc>
              <a:spcBef>
                <a:spcPts val="1000"/>
              </a:spcBef>
              <a:spcAft>
                <a:spcPts val="0"/>
              </a:spcAft>
              <a:buSzPts val="2200"/>
              <a:buFont typeface="Arial"/>
              <a:buChar char="•"/>
            </a:pPr>
            <a:r>
              <a:rPr lang="en-US" sz="2200">
                <a:latin typeface="Arial"/>
                <a:ea typeface="Arial"/>
                <a:cs typeface="Arial"/>
                <a:sym typeface="Arial"/>
              </a:rPr>
              <a:t>Participant study to find the </a:t>
            </a:r>
            <a:r>
              <a:rPr lang="en-US" sz="2500"/>
              <a:t>effectiveness and the user experience </a:t>
            </a:r>
            <a:endParaRPr sz="2200">
              <a:latin typeface="Arial"/>
              <a:ea typeface="Arial"/>
              <a:cs typeface="Arial"/>
              <a:sym typeface="Arial"/>
            </a:endParaRPr>
          </a:p>
          <a:p>
            <a:pPr marL="228600" lvl="0" indent="-88900" algn="l" rtl="0">
              <a:lnSpc>
                <a:spcPct val="90000"/>
              </a:lnSpc>
              <a:spcBef>
                <a:spcPts val="1000"/>
              </a:spcBef>
              <a:spcAft>
                <a:spcPts val="0"/>
              </a:spcAft>
              <a:buClr>
                <a:schemeClr val="dk1"/>
              </a:buClr>
              <a:buSzPts val="2200"/>
              <a:buNone/>
            </a:pPr>
            <a:endParaRPr sz="2200" b="1"/>
          </a:p>
          <a:p>
            <a:pPr marL="0" lvl="0" indent="0" algn="l" rtl="0">
              <a:lnSpc>
                <a:spcPct val="90000"/>
              </a:lnSpc>
              <a:spcBef>
                <a:spcPts val="1000"/>
              </a:spcBef>
              <a:spcAft>
                <a:spcPts val="0"/>
              </a:spcAft>
              <a:buClr>
                <a:schemeClr val="dk1"/>
              </a:buClr>
              <a:buSzPts val="2200"/>
              <a:buNone/>
            </a:pPr>
            <a:endParaRPr sz="2200" b="0" i="0">
              <a:latin typeface="Arial"/>
              <a:ea typeface="Arial"/>
              <a:cs typeface="Arial"/>
              <a:sym typeface="Arial"/>
            </a:endParaRPr>
          </a:p>
        </p:txBody>
      </p:sp>
      <p:pic>
        <p:nvPicPr>
          <p:cNvPr id="106" name="Google Shape;106;p15" descr="Light bulb on yellow background with sketched light beams and cord"/>
          <p:cNvPicPr preferRelativeResize="0"/>
          <p:nvPr/>
        </p:nvPicPr>
        <p:blipFill rotWithShape="1">
          <a:blip r:embed="rId3">
            <a:alphaModFix/>
          </a:blip>
          <a:srcRect l="38314"/>
          <a:stretch/>
        </p:blipFill>
        <p:spPr>
          <a:xfrm>
            <a:off x="6871499" y="0"/>
            <a:ext cx="5331051" cy="6858000"/>
          </a:xfrm>
          <a:custGeom>
            <a:avLst/>
            <a:gdLst/>
            <a:ahLst/>
            <a:cxnLst/>
            <a:rect l="l" t="t" r="r" b="b"/>
            <a:pathLst>
              <a:path w="6878775" h="6858000" extrusionOk="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103"/>
                                        </p:tgtEl>
                                        <p:attrNameLst>
                                          <p:attrName>style.visibility</p:attrName>
                                        </p:attrNameLst>
                                      </p:cBhvr>
                                      <p:to>
                                        <p:strVal val="visible"/>
                                      </p:to>
                                    </p:set>
                                    <p:animEffect transition="in" filter="fade">
                                      <p:cBhvr>
                                        <p:cTn id="7" dur="4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3"/>
          <p:cNvSpPr txBox="1">
            <a:spLocks noGrp="1"/>
          </p:cNvSpPr>
          <p:nvPr>
            <p:ph type="title"/>
          </p:nvPr>
        </p:nvSpPr>
        <p:spPr>
          <a:xfrm>
            <a:off x="415638" y="306042"/>
            <a:ext cx="11360700" cy="7635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b="1">
                <a:solidFill>
                  <a:srgbClr val="0070C0"/>
                </a:solidFill>
              </a:rPr>
              <a:t>Some Highlights of participants testing the plugin:</a:t>
            </a:r>
            <a:endParaRPr b="1">
              <a:solidFill>
                <a:srgbClr val="0070C0"/>
              </a:solidFill>
            </a:endParaRPr>
          </a:p>
        </p:txBody>
      </p:sp>
      <p:sp>
        <p:nvSpPr>
          <p:cNvPr id="279" name="Google Shape;279;p33"/>
          <p:cNvSpPr txBox="1">
            <a:spLocks noGrp="1"/>
          </p:cNvSpPr>
          <p:nvPr>
            <p:ph type="body" idx="1"/>
          </p:nvPr>
        </p:nvSpPr>
        <p:spPr>
          <a:xfrm>
            <a:off x="303150" y="5613832"/>
            <a:ext cx="11360700" cy="840300"/>
          </a:xfrm>
          <a:prstGeom prst="rect">
            <a:avLst/>
          </a:prstGeom>
        </p:spPr>
        <p:txBody>
          <a:bodyPr spcFirstLastPara="1" wrap="square" lIns="91425" tIns="45700" rIns="91425" bIns="45700" anchor="t" anchorCtr="0">
            <a:normAutofit/>
          </a:bodyPr>
          <a:lstStyle/>
          <a:p>
            <a:pPr marL="457200" lvl="0" indent="-406400" algn="ctr" rtl="0">
              <a:spcBef>
                <a:spcPts val="1000"/>
              </a:spcBef>
              <a:spcAft>
                <a:spcPts val="0"/>
              </a:spcAft>
              <a:buSzPts val="2800"/>
              <a:buChar char="•"/>
            </a:pPr>
            <a:r>
              <a:rPr lang="en-US"/>
              <a:t>Basic setup for testing the plugin.</a:t>
            </a:r>
            <a:endParaRPr/>
          </a:p>
        </p:txBody>
      </p:sp>
      <p:pic>
        <p:nvPicPr>
          <p:cNvPr id="280" name="Google Shape;280;p33"/>
          <p:cNvPicPr preferRelativeResize="0"/>
          <p:nvPr/>
        </p:nvPicPr>
        <p:blipFill>
          <a:blip r:embed="rId3">
            <a:alphaModFix/>
          </a:blip>
          <a:stretch>
            <a:fillRect/>
          </a:stretch>
        </p:blipFill>
        <p:spPr>
          <a:xfrm>
            <a:off x="1659800" y="994600"/>
            <a:ext cx="8872379" cy="425694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4"/>
          <p:cNvSpPr txBox="1">
            <a:spLocks noGrp="1"/>
          </p:cNvSpPr>
          <p:nvPr>
            <p:ph type="title"/>
          </p:nvPr>
        </p:nvSpPr>
        <p:spPr>
          <a:xfrm>
            <a:off x="627975" y="306067"/>
            <a:ext cx="11360700" cy="7635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Clr>
                <a:schemeClr val="dk1"/>
              </a:buClr>
              <a:buSzPts val="990"/>
              <a:buFont typeface="Arial"/>
              <a:buNone/>
            </a:pPr>
            <a:r>
              <a:rPr lang="en-US" b="1">
                <a:solidFill>
                  <a:srgbClr val="0070C0"/>
                </a:solidFill>
              </a:rPr>
              <a:t>Some Highlights of participants testing the plugin:</a:t>
            </a:r>
            <a:endParaRPr/>
          </a:p>
        </p:txBody>
      </p:sp>
      <p:sp>
        <p:nvSpPr>
          <p:cNvPr id="287" name="Google Shape;287;p34"/>
          <p:cNvSpPr txBox="1">
            <a:spLocks noGrp="1"/>
          </p:cNvSpPr>
          <p:nvPr>
            <p:ph type="body" idx="1"/>
          </p:nvPr>
        </p:nvSpPr>
        <p:spPr>
          <a:xfrm>
            <a:off x="415650" y="5663807"/>
            <a:ext cx="11360700" cy="627900"/>
          </a:xfrm>
          <a:prstGeom prst="rect">
            <a:avLst/>
          </a:prstGeom>
        </p:spPr>
        <p:txBody>
          <a:bodyPr spcFirstLastPara="1" wrap="square" lIns="91425" tIns="45700" rIns="91425" bIns="45700" anchor="t" anchorCtr="0">
            <a:normAutofit/>
          </a:bodyPr>
          <a:lstStyle/>
          <a:p>
            <a:pPr marL="457200" lvl="0" indent="-406400" algn="ctr" rtl="0">
              <a:spcBef>
                <a:spcPts val="1000"/>
              </a:spcBef>
              <a:spcAft>
                <a:spcPts val="0"/>
              </a:spcAft>
              <a:buSzPts val="2800"/>
              <a:buChar char="•"/>
            </a:pPr>
            <a:r>
              <a:rPr lang="en-US"/>
              <a:t>One of the participants testing out the plugin</a:t>
            </a:r>
            <a:endParaRPr/>
          </a:p>
        </p:txBody>
      </p:sp>
      <p:pic>
        <p:nvPicPr>
          <p:cNvPr id="288" name="Google Shape;288;p34"/>
          <p:cNvPicPr preferRelativeResize="0"/>
          <p:nvPr/>
        </p:nvPicPr>
        <p:blipFill>
          <a:blip r:embed="rId3">
            <a:alphaModFix/>
          </a:blip>
          <a:stretch>
            <a:fillRect/>
          </a:stretch>
        </p:blipFill>
        <p:spPr>
          <a:xfrm>
            <a:off x="2433400" y="1119550"/>
            <a:ext cx="7723336" cy="43443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5"/>
          <p:cNvSpPr txBox="1">
            <a:spLocks noGrp="1"/>
          </p:cNvSpPr>
          <p:nvPr>
            <p:ph type="title"/>
          </p:nvPr>
        </p:nvSpPr>
        <p:spPr>
          <a:xfrm>
            <a:off x="415600" y="593375"/>
            <a:ext cx="8980800" cy="13854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b="1">
                <a:solidFill>
                  <a:srgbClr val="0070C0"/>
                </a:solidFill>
              </a:rPr>
              <a:t>Findings from the study:</a:t>
            </a:r>
            <a:endParaRPr b="1">
              <a:solidFill>
                <a:srgbClr val="0070C0"/>
              </a:solidFill>
            </a:endParaRPr>
          </a:p>
          <a:p>
            <a:pPr marL="0" lvl="0" indent="0" algn="l" rtl="0">
              <a:spcBef>
                <a:spcPts val="0"/>
              </a:spcBef>
              <a:spcAft>
                <a:spcPts val="0"/>
              </a:spcAft>
              <a:buNone/>
            </a:pPr>
            <a:r>
              <a:rPr lang="en-US" b="1">
                <a:solidFill>
                  <a:srgbClr val="0070C0"/>
                </a:solidFill>
              </a:rPr>
              <a:t>Quantitative</a:t>
            </a:r>
            <a:endParaRPr b="1">
              <a:solidFill>
                <a:srgbClr val="0070C0"/>
              </a:solidFill>
            </a:endParaRPr>
          </a:p>
        </p:txBody>
      </p:sp>
      <p:sp>
        <p:nvSpPr>
          <p:cNvPr id="295" name="Google Shape;295;p35"/>
          <p:cNvSpPr txBox="1">
            <a:spLocks noGrp="1"/>
          </p:cNvSpPr>
          <p:nvPr>
            <p:ph type="body" idx="1"/>
          </p:nvPr>
        </p:nvSpPr>
        <p:spPr>
          <a:xfrm>
            <a:off x="315650" y="1881548"/>
            <a:ext cx="11360700" cy="55014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a:p>
            <a:pPr marL="457200" lvl="0" indent="-406400" algn="l" rtl="0">
              <a:lnSpc>
                <a:spcPct val="115000"/>
              </a:lnSpc>
              <a:spcBef>
                <a:spcPts val="1000"/>
              </a:spcBef>
              <a:spcAft>
                <a:spcPts val="0"/>
              </a:spcAft>
              <a:buSzPts val="2800"/>
              <a:buChar char="•"/>
            </a:pPr>
            <a:r>
              <a:rPr lang="en-US"/>
              <a:t>All users found the plugin element to be very effective, and the elements did what they were supposed to do (87%).</a:t>
            </a:r>
            <a:endParaRPr/>
          </a:p>
          <a:p>
            <a:pPr marL="457200" lvl="0" indent="-406400" algn="l" rtl="0">
              <a:lnSpc>
                <a:spcPct val="115000"/>
              </a:lnSpc>
              <a:spcBef>
                <a:spcPts val="0"/>
              </a:spcBef>
              <a:spcAft>
                <a:spcPts val="0"/>
              </a:spcAft>
              <a:buSzPts val="2800"/>
              <a:buChar char="•"/>
            </a:pPr>
            <a:r>
              <a:rPr lang="en-US"/>
              <a:t>Users felt they could be really creative with the plugin (80%).</a:t>
            </a:r>
            <a:endParaRPr/>
          </a:p>
          <a:p>
            <a:pPr marL="457200" lvl="0" indent="-406400" algn="l" rtl="0">
              <a:lnSpc>
                <a:spcPct val="115000"/>
              </a:lnSpc>
              <a:spcBef>
                <a:spcPts val="0"/>
              </a:spcBef>
              <a:spcAft>
                <a:spcPts val="0"/>
              </a:spcAft>
              <a:buSzPts val="2800"/>
              <a:buChar char="•"/>
            </a:pPr>
            <a:r>
              <a:rPr lang="en-US"/>
              <a:t>The UI was really liked by the users (83%)</a:t>
            </a:r>
            <a:endParaRPr/>
          </a:p>
          <a:p>
            <a:pPr marL="457200" lvl="0" indent="-406400" algn="l" rtl="0">
              <a:lnSpc>
                <a:spcPct val="115000"/>
              </a:lnSpc>
              <a:spcBef>
                <a:spcPts val="0"/>
              </a:spcBef>
              <a:spcAft>
                <a:spcPts val="0"/>
              </a:spcAft>
              <a:buSzPts val="2800"/>
              <a:buChar char="•"/>
            </a:pPr>
            <a:r>
              <a:rPr lang="en-US"/>
              <a:t>The learnability of the plugin was poor (30%).</a:t>
            </a:r>
            <a:endParaRPr/>
          </a:p>
          <a:p>
            <a:pPr marL="457200" lvl="0" indent="-406400" algn="l" rtl="0">
              <a:lnSpc>
                <a:spcPct val="115000"/>
              </a:lnSpc>
              <a:spcBef>
                <a:spcPts val="0"/>
              </a:spcBef>
              <a:spcAft>
                <a:spcPts val="0"/>
              </a:spcAft>
              <a:buSzPts val="2800"/>
              <a:buChar char="•"/>
            </a:pPr>
            <a:r>
              <a:rPr lang="en-US"/>
              <a:t>The users struggled to achieve a desired sound from the plugin (23%).</a:t>
            </a:r>
            <a:endParaRPr/>
          </a:p>
          <a:p>
            <a:pPr marL="914400" lvl="0" indent="0" algn="l" rtl="0">
              <a:spcBef>
                <a:spcPts val="1000"/>
              </a:spcBef>
              <a:spcAft>
                <a:spcPts val="0"/>
              </a:spcAft>
              <a:buNone/>
            </a:pPr>
            <a:endParaRPr/>
          </a:p>
          <a:p>
            <a:pPr marL="457200" lvl="0" indent="0" algn="l" rtl="0">
              <a:spcBef>
                <a:spcPts val="100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36"/>
          <p:cNvSpPr txBox="1">
            <a:spLocks noGrp="1"/>
          </p:cNvSpPr>
          <p:nvPr>
            <p:ph type="title"/>
          </p:nvPr>
        </p:nvSpPr>
        <p:spPr>
          <a:xfrm>
            <a:off x="415600" y="593375"/>
            <a:ext cx="10179900" cy="11106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None/>
            </a:pPr>
            <a:r>
              <a:rPr lang="en-US" b="1">
                <a:solidFill>
                  <a:srgbClr val="0070C0"/>
                </a:solidFill>
              </a:rPr>
              <a:t>Findings from the study:</a:t>
            </a:r>
            <a:endParaRPr b="1">
              <a:solidFill>
                <a:srgbClr val="0070C0"/>
              </a:solidFill>
            </a:endParaRPr>
          </a:p>
          <a:p>
            <a:pPr marL="0" lvl="0" indent="0" algn="l" rtl="0">
              <a:spcBef>
                <a:spcPts val="0"/>
              </a:spcBef>
              <a:spcAft>
                <a:spcPts val="0"/>
              </a:spcAft>
              <a:buClr>
                <a:schemeClr val="dk1"/>
              </a:buClr>
              <a:buSzPts val="990"/>
              <a:buFont typeface="Arial"/>
              <a:buNone/>
            </a:pPr>
            <a:r>
              <a:rPr lang="en-US" b="1">
                <a:solidFill>
                  <a:srgbClr val="0070C0"/>
                </a:solidFill>
              </a:rPr>
              <a:t>Observational and Qualitative</a:t>
            </a:r>
            <a:endParaRPr b="1">
              <a:solidFill>
                <a:srgbClr val="0070C0"/>
              </a:solidFill>
            </a:endParaRPr>
          </a:p>
        </p:txBody>
      </p:sp>
      <p:sp>
        <p:nvSpPr>
          <p:cNvPr id="302" name="Google Shape;302;p36"/>
          <p:cNvSpPr txBox="1">
            <a:spLocks noGrp="1"/>
          </p:cNvSpPr>
          <p:nvPr>
            <p:ph type="body" idx="1"/>
          </p:nvPr>
        </p:nvSpPr>
        <p:spPr>
          <a:xfrm>
            <a:off x="315650" y="2123733"/>
            <a:ext cx="11360700" cy="4555200"/>
          </a:xfrm>
          <a:prstGeom prst="rect">
            <a:avLst/>
          </a:prstGeom>
        </p:spPr>
        <p:txBody>
          <a:bodyPr spcFirstLastPara="1" wrap="square" lIns="91425" tIns="45700" rIns="91425" bIns="45700" anchor="t" anchorCtr="0">
            <a:normAutofit/>
          </a:bodyPr>
          <a:lstStyle/>
          <a:p>
            <a:pPr marL="457200" lvl="0" indent="-406400" algn="l" rtl="0">
              <a:lnSpc>
                <a:spcPct val="115000"/>
              </a:lnSpc>
              <a:spcBef>
                <a:spcPts val="1000"/>
              </a:spcBef>
              <a:spcAft>
                <a:spcPts val="0"/>
              </a:spcAft>
              <a:buSzPts val="2800"/>
              <a:buChar char="•"/>
            </a:pPr>
            <a:r>
              <a:rPr lang="en-US"/>
              <a:t>Effect name was a bit confusing, for one user, preferred something simpler.</a:t>
            </a:r>
            <a:endParaRPr/>
          </a:p>
          <a:p>
            <a:pPr marL="457200" lvl="0" indent="-406400" algn="l" rtl="0">
              <a:lnSpc>
                <a:spcPct val="115000"/>
              </a:lnSpc>
              <a:spcBef>
                <a:spcPts val="0"/>
              </a:spcBef>
              <a:spcAft>
                <a:spcPts val="0"/>
              </a:spcAft>
              <a:buSzPts val="2800"/>
              <a:buChar char="•"/>
            </a:pPr>
            <a:r>
              <a:rPr lang="en-US"/>
              <a:t>Users suggested more effects to be added to the plugin.</a:t>
            </a:r>
            <a:endParaRPr/>
          </a:p>
          <a:p>
            <a:pPr marL="457200" lvl="0" indent="-406400" algn="l" rtl="0">
              <a:lnSpc>
                <a:spcPct val="115000"/>
              </a:lnSpc>
              <a:spcBef>
                <a:spcPts val="0"/>
              </a:spcBef>
              <a:spcAft>
                <a:spcPts val="0"/>
              </a:spcAft>
              <a:buSzPts val="2800"/>
              <a:buChar char="•"/>
            </a:pPr>
            <a:r>
              <a:rPr lang="en-US"/>
              <a:t>On an average the users took around 45-50 seconds to create a sound of their liking from the plugin.</a:t>
            </a:r>
            <a:endParaRPr/>
          </a:p>
          <a:p>
            <a:pPr marL="457200" lvl="0" indent="-406400" algn="l" rtl="0">
              <a:lnSpc>
                <a:spcPct val="115000"/>
              </a:lnSpc>
              <a:spcBef>
                <a:spcPts val="0"/>
              </a:spcBef>
              <a:spcAft>
                <a:spcPts val="0"/>
              </a:spcAft>
              <a:buSzPts val="2800"/>
              <a:buChar char="•"/>
            </a:pPr>
            <a:r>
              <a:rPr lang="en-US"/>
              <a:t>All users really liked the overall sound of the plugin.</a:t>
            </a:r>
            <a:endParaRPr/>
          </a:p>
          <a:p>
            <a:pPr marL="457200" lvl="0" indent="-406400" algn="l" rtl="0">
              <a:lnSpc>
                <a:spcPct val="115000"/>
              </a:lnSpc>
              <a:spcBef>
                <a:spcPts val="0"/>
              </a:spcBef>
              <a:spcAft>
                <a:spcPts val="0"/>
              </a:spcAft>
              <a:buSzPts val="2800"/>
              <a:buChar char="•"/>
            </a:pPr>
            <a:r>
              <a:rPr lang="en-US"/>
              <a:t>All users really wanted to experiment with the plugin.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37"/>
          <p:cNvSpPr txBox="1">
            <a:spLocks noGrp="1"/>
          </p:cNvSpPr>
          <p:nvPr>
            <p:ph type="title"/>
          </p:nvPr>
        </p:nvSpPr>
        <p:spPr>
          <a:xfrm>
            <a:off x="938125" y="106620"/>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2060"/>
              </a:buClr>
              <a:buSzPts val="4400"/>
              <a:buFont typeface="Calibri"/>
              <a:buNone/>
            </a:pPr>
            <a:r>
              <a:rPr lang="en-US" b="1">
                <a:solidFill>
                  <a:srgbClr val="0070C0"/>
                </a:solidFill>
              </a:rPr>
              <a:t>Where we can use this plugin?</a:t>
            </a:r>
            <a:endParaRPr>
              <a:solidFill>
                <a:srgbClr val="0070C0"/>
              </a:solidFill>
            </a:endParaRPr>
          </a:p>
        </p:txBody>
      </p:sp>
      <p:sp>
        <p:nvSpPr>
          <p:cNvPr id="308" name="Google Shape;308;p37"/>
          <p:cNvSpPr txBox="1">
            <a:spLocks noGrp="1"/>
          </p:cNvSpPr>
          <p:nvPr>
            <p:ph type="body" idx="1"/>
          </p:nvPr>
        </p:nvSpPr>
        <p:spPr>
          <a:xfrm>
            <a:off x="838200" y="1331982"/>
            <a:ext cx="10515600" cy="209701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Music production : Electronic music and rock music</a:t>
            </a:r>
            <a:endParaRPr/>
          </a:p>
          <a:p>
            <a:pPr marL="228600" lvl="0" indent="-228600" algn="l" rtl="0">
              <a:lnSpc>
                <a:spcPct val="90000"/>
              </a:lnSpc>
              <a:spcBef>
                <a:spcPts val="1000"/>
              </a:spcBef>
              <a:spcAft>
                <a:spcPts val="0"/>
              </a:spcAft>
              <a:buClr>
                <a:schemeClr val="dk1"/>
              </a:buClr>
              <a:buSzPts val="2800"/>
              <a:buChar char="•"/>
            </a:pPr>
            <a:r>
              <a:rPr lang="en-US"/>
              <a:t>Sound Design and use to emulate a particular guitar tone that you want</a:t>
            </a:r>
            <a:endParaRPr/>
          </a:p>
          <a:p>
            <a:pPr marL="228600" lvl="0" indent="-228600" algn="l" rtl="0">
              <a:lnSpc>
                <a:spcPct val="90000"/>
              </a:lnSpc>
              <a:spcBef>
                <a:spcPts val="1000"/>
              </a:spcBef>
              <a:spcAft>
                <a:spcPts val="0"/>
              </a:spcAft>
              <a:buClr>
                <a:schemeClr val="dk1"/>
              </a:buClr>
              <a:buSzPts val="2800"/>
              <a:buChar char="•"/>
            </a:pPr>
            <a:r>
              <a:rPr lang="en-US"/>
              <a:t>Live performance</a:t>
            </a:r>
            <a:endParaRPr/>
          </a:p>
          <a:p>
            <a:pPr marL="0" lvl="0" indent="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endParaRPr/>
          </a:p>
        </p:txBody>
      </p:sp>
      <p:sp>
        <p:nvSpPr>
          <p:cNvPr id="309" name="Google Shape;309;p37"/>
          <p:cNvSpPr txBox="1"/>
          <p:nvPr/>
        </p:nvSpPr>
        <p:spPr>
          <a:xfrm>
            <a:off x="1040297" y="3527963"/>
            <a:ext cx="10515600" cy="1325563"/>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rgbClr val="002060"/>
              </a:buClr>
              <a:buSzPts val="4400"/>
              <a:buFont typeface="Calibri"/>
              <a:buNone/>
            </a:pPr>
            <a:r>
              <a:rPr lang="en-US" sz="4400" b="1">
                <a:solidFill>
                  <a:srgbClr val="0070C0"/>
                </a:solidFill>
                <a:latin typeface="Calibri"/>
                <a:ea typeface="Calibri"/>
                <a:cs typeface="Calibri"/>
                <a:sym typeface="Calibri"/>
              </a:rPr>
              <a:t>Why should you Use this plugin?</a:t>
            </a:r>
            <a:endParaRPr>
              <a:solidFill>
                <a:srgbClr val="0070C0"/>
              </a:solidFill>
            </a:endParaRPr>
          </a:p>
        </p:txBody>
      </p:sp>
      <p:sp>
        <p:nvSpPr>
          <p:cNvPr id="310" name="Google Shape;310;p37"/>
          <p:cNvSpPr txBox="1"/>
          <p:nvPr/>
        </p:nvSpPr>
        <p:spPr>
          <a:xfrm>
            <a:off x="1040298" y="4691837"/>
            <a:ext cx="10111406" cy="966841"/>
          </a:xfrm>
          <a:prstGeom prst="rect">
            <a:avLst/>
          </a:prstGeom>
          <a:noFill/>
          <a:ln>
            <a:noFill/>
          </a:ln>
        </p:spPr>
        <p:txBody>
          <a:bodyPr spcFirstLastPara="1" wrap="square" lIns="91425" tIns="45700" rIns="91425" bIns="45700" anchor="t" anchorCtr="0">
            <a:normAutofit/>
          </a:bodyPr>
          <a:lstStyle/>
          <a:p>
            <a:pPr marL="0" marR="0" lvl="0" indent="0" algn="l" rtl="0">
              <a:lnSpc>
                <a:spcPct val="90000"/>
              </a:lnSpc>
              <a:spcBef>
                <a:spcPts val="0"/>
              </a:spcBef>
              <a:spcAft>
                <a:spcPts val="0"/>
              </a:spcAft>
              <a:buClr>
                <a:schemeClr val="dk1"/>
              </a:buClr>
              <a:buSzPts val="2800"/>
              <a:buFont typeface="Arial"/>
              <a:buNone/>
            </a:pPr>
            <a:r>
              <a:rPr lang="en-US" sz="2800">
                <a:solidFill>
                  <a:schemeClr val="dk1"/>
                </a:solidFill>
                <a:latin typeface="Calibri"/>
                <a:ea typeface="Calibri"/>
                <a:cs typeface="Calibri"/>
                <a:sym typeface="Calibri"/>
              </a:rPr>
              <a:t>This plugin gives you the freedom of designing the kind of guitar sounds according to your application.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4"/>
        <p:cNvGrpSpPr/>
        <p:nvPr/>
      </p:nvGrpSpPr>
      <p:grpSpPr>
        <a:xfrm>
          <a:off x="0" y="0"/>
          <a:ext cx="0" cy="0"/>
          <a:chOff x="0" y="0"/>
          <a:chExt cx="0" cy="0"/>
        </a:xfrm>
      </p:grpSpPr>
      <p:sp>
        <p:nvSpPr>
          <p:cNvPr id="315" name="Google Shape;315;p38"/>
          <p:cNvSpPr/>
          <p:nvPr/>
        </p:nvSpPr>
        <p:spPr>
          <a:xfrm>
            <a:off x="-1"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316" name="Google Shape;316;p38" descr="A harmonica on a music sheet"/>
          <p:cNvPicPr preferRelativeResize="0"/>
          <p:nvPr/>
        </p:nvPicPr>
        <p:blipFill rotWithShape="1">
          <a:blip r:embed="rId3">
            <a:alphaModFix/>
          </a:blip>
          <a:srcRect b="15730"/>
          <a:stretch/>
        </p:blipFill>
        <p:spPr>
          <a:xfrm>
            <a:off x="-3047" y="10"/>
            <a:ext cx="12191999" cy="6857990"/>
          </a:xfrm>
          <a:prstGeom prst="rect">
            <a:avLst/>
          </a:prstGeom>
          <a:noFill/>
          <a:ln>
            <a:noFill/>
          </a:ln>
        </p:spPr>
      </p:pic>
      <p:sp>
        <p:nvSpPr>
          <p:cNvPr id="317" name="Google Shape;317;p38"/>
          <p:cNvSpPr/>
          <p:nvPr/>
        </p:nvSpPr>
        <p:spPr>
          <a:xfrm>
            <a:off x="0" y="2207602"/>
            <a:ext cx="12191999" cy="3162146"/>
          </a:xfrm>
          <a:prstGeom prst="rect">
            <a:avLst/>
          </a:prstGeom>
          <a:gradFill>
            <a:gsLst>
              <a:gs pos="0">
                <a:srgbClr val="000000">
                  <a:alpha val="0"/>
                </a:srgbClr>
              </a:gs>
              <a:gs pos="25000">
                <a:srgbClr val="000000">
                  <a:alpha val="14901"/>
                </a:srgbClr>
              </a:gs>
              <a:gs pos="50000">
                <a:srgbClr val="000000">
                  <a:alpha val="29803"/>
                </a:srgbClr>
              </a:gs>
              <a:gs pos="75000">
                <a:srgbClr val="000000">
                  <a:alpha val="14901"/>
                </a:srgbClr>
              </a:gs>
              <a:gs pos="100000">
                <a:srgbClr val="000000">
                  <a:alpha val="0"/>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8" name="Google Shape;318;p38"/>
          <p:cNvSpPr txBox="1">
            <a:spLocks noGrp="1"/>
          </p:cNvSpPr>
          <p:nvPr>
            <p:ph type="title"/>
          </p:nvPr>
        </p:nvSpPr>
        <p:spPr>
          <a:xfrm>
            <a:off x="1720131" y="935150"/>
            <a:ext cx="10074303" cy="3305546"/>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D5DBE5"/>
              </a:buClr>
              <a:buSzPts val="8800"/>
              <a:buFont typeface="Calibri"/>
              <a:buNone/>
            </a:pPr>
            <a:r>
              <a:rPr lang="en-US" sz="8800" b="1">
                <a:solidFill>
                  <a:srgbClr val="D5DBE5"/>
                </a:solidFill>
              </a:rPr>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sp>
        <p:nvSpPr>
          <p:cNvPr id="111" name="Google Shape;111;p1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12" name="Google Shape;112;p16" descr="Head of bass guitar"/>
          <p:cNvPicPr preferRelativeResize="0"/>
          <p:nvPr/>
        </p:nvPicPr>
        <p:blipFill rotWithShape="1">
          <a:blip r:embed="rId3">
            <a:alphaModFix/>
          </a:blip>
          <a:srcRect l="35722" r="12014" b="-1"/>
          <a:stretch/>
        </p:blipFill>
        <p:spPr>
          <a:xfrm>
            <a:off x="-1" y="-2"/>
            <a:ext cx="5410198" cy="6858002"/>
          </a:xfrm>
          <a:prstGeom prst="rect">
            <a:avLst/>
          </a:prstGeom>
          <a:noFill/>
          <a:ln>
            <a:noFill/>
          </a:ln>
        </p:spPr>
      </p:pic>
      <p:sp>
        <p:nvSpPr>
          <p:cNvPr id="113" name="Google Shape;113;p16"/>
          <p:cNvSpPr/>
          <p:nvPr/>
        </p:nvSpPr>
        <p:spPr>
          <a:xfrm>
            <a:off x="5410197" y="-1"/>
            <a:ext cx="6781802" cy="2286000"/>
          </a:xfrm>
          <a:prstGeom prst="rect">
            <a:avLst/>
          </a:prstGeom>
          <a:solidFill>
            <a:schemeClr val="lt1"/>
          </a:solidFill>
          <a:ln>
            <a:noFill/>
          </a:ln>
          <a:effectLst>
            <a:outerShdw blurRad="355600" dist="152400" sx="95000" sy="95000" algn="t" rotWithShape="0">
              <a:srgbClr val="000000">
                <a:alpha val="28627"/>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4" name="Google Shape;114;p16"/>
          <p:cNvSpPr txBox="1">
            <a:spLocks noGrp="1"/>
          </p:cNvSpPr>
          <p:nvPr>
            <p:ph type="title"/>
          </p:nvPr>
        </p:nvSpPr>
        <p:spPr>
          <a:xfrm>
            <a:off x="6115317" y="405685"/>
            <a:ext cx="5464968" cy="1559301"/>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Font typeface="Calibri"/>
              <a:buNone/>
            </a:pPr>
            <a:r>
              <a:rPr lang="en-US" sz="4000"/>
              <a:t>Problem Definition</a:t>
            </a:r>
            <a:endParaRPr/>
          </a:p>
        </p:txBody>
      </p:sp>
      <p:sp>
        <p:nvSpPr>
          <p:cNvPr id="115" name="Google Shape;115;p16"/>
          <p:cNvSpPr txBox="1">
            <a:spLocks noGrp="1"/>
          </p:cNvSpPr>
          <p:nvPr>
            <p:ph type="body" idx="1"/>
          </p:nvPr>
        </p:nvSpPr>
        <p:spPr>
          <a:xfrm>
            <a:off x="6096000" y="3139003"/>
            <a:ext cx="5612857" cy="3102771"/>
          </a:xfrm>
          <a:prstGeom prst="rect">
            <a:avLst/>
          </a:prstGeom>
          <a:noFill/>
          <a:ln>
            <a:noFill/>
          </a:ln>
        </p:spPr>
        <p:txBody>
          <a:bodyPr spcFirstLastPara="1" wrap="square" lIns="91425" tIns="45700" rIns="91425" bIns="45700" anchor="ctr" anchorCtr="0">
            <a:normAutofit/>
          </a:bodyPr>
          <a:lstStyle/>
          <a:p>
            <a:pPr marL="228600" lvl="0" indent="-228600" algn="l" rtl="0">
              <a:lnSpc>
                <a:spcPct val="115000"/>
              </a:lnSpc>
              <a:spcBef>
                <a:spcPts val="0"/>
              </a:spcBef>
              <a:spcAft>
                <a:spcPts val="0"/>
              </a:spcAft>
              <a:buSzPts val="1800"/>
              <a:buChar char="•"/>
            </a:pPr>
            <a:r>
              <a:rPr lang="en-US" sz="1800">
                <a:latin typeface="Arial"/>
                <a:ea typeface="Arial"/>
                <a:cs typeface="Arial"/>
                <a:sym typeface="Arial"/>
              </a:rPr>
              <a:t>A lot of current synthesizers struggle to capture the true essence of plucked string sounds, lacking authenticity.</a:t>
            </a:r>
            <a:endParaRPr sz="1800">
              <a:latin typeface="Arial"/>
              <a:ea typeface="Arial"/>
              <a:cs typeface="Arial"/>
              <a:sym typeface="Arial"/>
            </a:endParaRPr>
          </a:p>
          <a:p>
            <a:pPr marL="228600" lvl="0" indent="-228600" algn="l" rtl="0">
              <a:lnSpc>
                <a:spcPct val="115000"/>
              </a:lnSpc>
              <a:spcBef>
                <a:spcPts val="0"/>
              </a:spcBef>
              <a:spcAft>
                <a:spcPts val="0"/>
              </a:spcAft>
              <a:buSzPts val="1800"/>
              <a:buChar char="•"/>
            </a:pPr>
            <a:r>
              <a:rPr lang="en-US" sz="1800">
                <a:latin typeface="Arial"/>
                <a:ea typeface="Arial"/>
                <a:cs typeface="Arial"/>
                <a:sym typeface="Arial"/>
              </a:rPr>
              <a:t>To meet the need of engineers and sound designers it is essential to create a specialized tool that would expressive and would create lifelike plucked string sounds. </a:t>
            </a:r>
            <a:endParaRPr sz="2400"/>
          </a:p>
          <a:p>
            <a:pPr marL="0" lvl="0" indent="0" algn="l" rtl="0">
              <a:lnSpc>
                <a:spcPct val="90000"/>
              </a:lnSpc>
              <a:spcBef>
                <a:spcPts val="1200"/>
              </a:spcBef>
              <a:spcAft>
                <a:spcPts val="0"/>
              </a:spcAft>
              <a:buClr>
                <a:schemeClr val="dk1"/>
              </a:buClr>
              <a:buSzPts val="2000"/>
              <a:buNone/>
            </a:pPr>
            <a:endParaRPr sz="2000"/>
          </a:p>
        </p:txBody>
      </p:sp>
      <p:sp>
        <p:nvSpPr>
          <p:cNvPr id="116" name="Google Shape;116;p16"/>
          <p:cNvSpPr txBox="1"/>
          <p:nvPr/>
        </p:nvSpPr>
        <p:spPr>
          <a:xfrm>
            <a:off x="6095999" y="2285999"/>
            <a:ext cx="5464968"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0" i="0" u="none" strike="noStrike" cap="none">
                <a:solidFill>
                  <a:schemeClr val="dk1"/>
                </a:solidFill>
                <a:latin typeface="Calibri"/>
                <a:ea typeface="Calibri"/>
                <a:cs typeface="Calibri"/>
                <a:sym typeface="Calibri"/>
              </a:rPr>
              <a:t>Why do </a:t>
            </a:r>
            <a:r>
              <a:rPr lang="en-US" sz="2000">
                <a:solidFill>
                  <a:schemeClr val="dk1"/>
                </a:solidFill>
                <a:latin typeface="Calibri"/>
                <a:ea typeface="Calibri"/>
                <a:cs typeface="Calibri"/>
                <a:sym typeface="Calibri"/>
              </a:rPr>
              <a:t>we</a:t>
            </a:r>
            <a:r>
              <a:rPr lang="en-US" sz="2000" b="0" i="0" u="none" strike="noStrike" cap="none">
                <a:solidFill>
                  <a:schemeClr val="dk1"/>
                </a:solidFill>
                <a:latin typeface="Calibri"/>
                <a:ea typeface="Calibri"/>
                <a:cs typeface="Calibri"/>
                <a:sym typeface="Calibri"/>
              </a:rPr>
              <a:t> need to design this synthesizer?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0"/>
        <p:cNvGrpSpPr/>
        <p:nvPr/>
      </p:nvGrpSpPr>
      <p:grpSpPr>
        <a:xfrm>
          <a:off x="0" y="0"/>
          <a:ext cx="0" cy="0"/>
          <a:chOff x="0" y="0"/>
          <a:chExt cx="0" cy="0"/>
        </a:xfrm>
      </p:grpSpPr>
      <p:sp>
        <p:nvSpPr>
          <p:cNvPr id="121" name="Google Shape;121;p17"/>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2" name="Google Shape;122;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5400"/>
              <a:buFont typeface="Calibri"/>
              <a:buNone/>
            </a:pPr>
            <a:r>
              <a:rPr lang="en-US" sz="5400"/>
              <a:t>Solution</a:t>
            </a:r>
            <a:endParaRPr/>
          </a:p>
        </p:txBody>
      </p:sp>
      <p:sp>
        <p:nvSpPr>
          <p:cNvPr id="123" name="Google Shape;123;p17"/>
          <p:cNvSpPr/>
          <p:nvPr/>
        </p:nvSpPr>
        <p:spPr>
          <a:xfrm>
            <a:off x="669036" y="1677373"/>
            <a:ext cx="10853928" cy="18288"/>
          </a:xfrm>
          <a:custGeom>
            <a:avLst/>
            <a:gdLst/>
            <a:ahLst/>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cmpd="sng">
            <a:solidFill>
              <a:schemeClr val="accent2"/>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4" name="Google Shape;124;p17"/>
          <p:cNvSpPr txBox="1">
            <a:spLocks noGrp="1"/>
          </p:cNvSpPr>
          <p:nvPr>
            <p:ph type="body" idx="1"/>
          </p:nvPr>
        </p:nvSpPr>
        <p:spPr>
          <a:xfrm>
            <a:off x="760164" y="1929384"/>
            <a:ext cx="10593636" cy="3695899"/>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Build a plucked String Synthesizer Using Karplus Strong algorithm in Juce Framework.</a:t>
            </a:r>
            <a:endParaRPr/>
          </a:p>
          <a:p>
            <a:pPr marL="228600" lvl="0" indent="-228600" algn="l" rtl="0">
              <a:lnSpc>
                <a:spcPct val="90000"/>
              </a:lnSpc>
              <a:spcBef>
                <a:spcPts val="1000"/>
              </a:spcBef>
              <a:spcAft>
                <a:spcPts val="0"/>
              </a:spcAft>
              <a:buClr>
                <a:schemeClr val="dk1"/>
              </a:buClr>
              <a:buSzPts val="2800"/>
              <a:buChar char="•"/>
            </a:pPr>
            <a:r>
              <a:rPr lang="en-US"/>
              <a:t>It needs to support Polyphony to play chords and Velocity sensitive to control the dynamics of the notes.  </a:t>
            </a:r>
            <a:endParaRPr/>
          </a:p>
          <a:p>
            <a:pPr marL="228600" lvl="0" indent="-228600" algn="l" rtl="0">
              <a:lnSpc>
                <a:spcPct val="90000"/>
              </a:lnSpc>
              <a:spcBef>
                <a:spcPts val="1000"/>
              </a:spcBef>
              <a:spcAft>
                <a:spcPts val="0"/>
              </a:spcAft>
              <a:buClr>
                <a:schemeClr val="dk1"/>
              </a:buClr>
              <a:buSzPts val="2800"/>
              <a:buChar char="•"/>
            </a:pPr>
            <a:r>
              <a:rPr lang="en-US"/>
              <a:t>It needs to have functionalities to tweak the tone, modulate the amplitude, distortion, Delay and gain parameters to add more variation to the sound.</a:t>
            </a:r>
            <a:endParaRPr/>
          </a:p>
          <a:p>
            <a:pPr marL="0" lvl="0" indent="0" algn="l" rtl="0">
              <a:lnSpc>
                <a:spcPct val="90000"/>
              </a:lnSpc>
              <a:spcBef>
                <a:spcPts val="1000"/>
              </a:spcBef>
              <a:spcAft>
                <a:spcPts val="0"/>
              </a:spcAft>
              <a:buClr>
                <a:schemeClr val="dk1"/>
              </a:buClr>
              <a:buSzPts val="1900"/>
              <a:buNone/>
            </a:pPr>
            <a:endParaRPr sz="1900"/>
          </a:p>
          <a:p>
            <a:pPr marL="228600" lvl="0" indent="-107950" algn="l" rtl="0">
              <a:lnSpc>
                <a:spcPct val="90000"/>
              </a:lnSpc>
              <a:spcBef>
                <a:spcPts val="1000"/>
              </a:spcBef>
              <a:spcAft>
                <a:spcPts val="0"/>
              </a:spcAft>
              <a:buClr>
                <a:schemeClr val="dk1"/>
              </a:buClr>
              <a:buSzPts val="1900"/>
              <a:buNone/>
            </a:pPr>
            <a:endParaRPr sz="1900"/>
          </a:p>
          <a:p>
            <a:pPr marL="228600" lvl="0" indent="-107950" algn="l" rtl="0">
              <a:lnSpc>
                <a:spcPct val="90000"/>
              </a:lnSpc>
              <a:spcBef>
                <a:spcPts val="1000"/>
              </a:spcBef>
              <a:spcAft>
                <a:spcPts val="0"/>
              </a:spcAft>
              <a:buClr>
                <a:schemeClr val="dk1"/>
              </a:buClr>
              <a:buSzPts val="1900"/>
              <a:buNone/>
            </a:pPr>
            <a:endParaRPr sz="19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8"/>
          <p:cNvSpPr txBox="1">
            <a:spLocks noGrp="1"/>
          </p:cNvSpPr>
          <p:nvPr>
            <p:ph type="title"/>
          </p:nvPr>
        </p:nvSpPr>
        <p:spPr>
          <a:xfrm>
            <a:off x="851700" y="0"/>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sz="4400" b="1"/>
              <a:t>Major design blocks for this plugin</a:t>
            </a:r>
            <a:br>
              <a:rPr lang="en-US" sz="4400"/>
            </a:br>
            <a:endParaRPr/>
          </a:p>
        </p:txBody>
      </p:sp>
      <p:grpSp>
        <p:nvGrpSpPr>
          <p:cNvPr id="130" name="Google Shape;130;p18"/>
          <p:cNvGrpSpPr/>
          <p:nvPr/>
        </p:nvGrpSpPr>
        <p:grpSpPr>
          <a:xfrm>
            <a:off x="763564" y="891634"/>
            <a:ext cx="10906013" cy="5791373"/>
            <a:chOff x="0" y="4013"/>
            <a:chExt cx="10906013" cy="5791373"/>
          </a:xfrm>
        </p:grpSpPr>
        <p:sp>
          <p:nvSpPr>
            <p:cNvPr id="131" name="Google Shape;131;p18"/>
            <p:cNvSpPr/>
            <p:nvPr/>
          </p:nvSpPr>
          <p:spPr>
            <a:xfrm>
              <a:off x="0" y="4013"/>
              <a:ext cx="10905781" cy="854834"/>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8"/>
            <p:cNvSpPr/>
            <p:nvPr/>
          </p:nvSpPr>
          <p:spPr>
            <a:xfrm>
              <a:off x="258587" y="196351"/>
              <a:ext cx="470159" cy="470159"/>
            </a:xfrm>
            <a:prstGeom prst="rect">
              <a:avLst/>
            </a:prstGeom>
            <a:blipFill rotWithShape="1">
              <a:blip r:embed="rId3">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8"/>
            <p:cNvSpPr/>
            <p:nvPr/>
          </p:nvSpPr>
          <p:spPr>
            <a:xfrm>
              <a:off x="987334" y="4013"/>
              <a:ext cx="9918446" cy="85483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8"/>
            <p:cNvSpPr txBox="1"/>
            <p:nvPr/>
          </p:nvSpPr>
          <p:spPr>
            <a:xfrm>
              <a:off x="987334" y="4013"/>
              <a:ext cx="9918446" cy="854834"/>
            </a:xfrm>
            <a:prstGeom prst="rect">
              <a:avLst/>
            </a:prstGeom>
            <a:noFill/>
            <a:ln>
              <a:noFill/>
            </a:ln>
          </p:spPr>
          <p:txBody>
            <a:bodyPr spcFirstLastPara="1" wrap="square" lIns="90450" tIns="90450" rIns="90450" bIns="90450" anchor="ctr"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400">
                  <a:solidFill>
                    <a:schemeClr val="dk1"/>
                  </a:solidFill>
                  <a:latin typeface="Calibri"/>
                  <a:ea typeface="Calibri"/>
                  <a:cs typeface="Calibri"/>
                  <a:sym typeface="Calibri"/>
                </a:rPr>
                <a:t>Karplus-Strong Algorithm: Our foundation was the renowned Karplus-Strong algorithm, known for its ability to replicate the vibrations and behavior of plucked strings with precision. </a:t>
              </a:r>
              <a:endParaRPr/>
            </a:p>
          </p:txBody>
        </p:sp>
        <p:sp>
          <p:nvSpPr>
            <p:cNvPr id="135" name="Google Shape;135;p18"/>
            <p:cNvSpPr/>
            <p:nvPr/>
          </p:nvSpPr>
          <p:spPr>
            <a:xfrm>
              <a:off x="63" y="976394"/>
              <a:ext cx="10905900" cy="854700"/>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8"/>
            <p:cNvSpPr/>
            <p:nvPr/>
          </p:nvSpPr>
          <p:spPr>
            <a:xfrm>
              <a:off x="258587" y="1264894"/>
              <a:ext cx="470159" cy="470159"/>
            </a:xfrm>
            <a:prstGeom prst="rect">
              <a:avLst/>
            </a:prstGeom>
            <a:blipFill rotWithShape="1">
              <a:blip r:embed="rId4">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8"/>
            <p:cNvSpPr/>
            <p:nvPr/>
          </p:nvSpPr>
          <p:spPr>
            <a:xfrm>
              <a:off x="987334" y="1072556"/>
              <a:ext cx="9918446" cy="85483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8"/>
            <p:cNvSpPr txBox="1"/>
            <p:nvPr/>
          </p:nvSpPr>
          <p:spPr>
            <a:xfrm>
              <a:off x="987334" y="1072556"/>
              <a:ext cx="9918446" cy="854834"/>
            </a:xfrm>
            <a:prstGeom prst="rect">
              <a:avLst/>
            </a:prstGeom>
            <a:noFill/>
            <a:ln>
              <a:noFill/>
            </a:ln>
          </p:spPr>
          <p:txBody>
            <a:bodyPr spcFirstLastPara="1" wrap="square" lIns="90450" tIns="90450" rIns="90450" bIns="90450" anchor="ctr" anchorCtr="0">
              <a:noAutofit/>
            </a:bodyPr>
            <a:lstStyle/>
            <a:p>
              <a:pPr marL="0" marR="0" lvl="0" indent="0" algn="l" rtl="0">
                <a:lnSpc>
                  <a:spcPct val="100000"/>
                </a:lnSpc>
                <a:spcBef>
                  <a:spcPts val="0"/>
                </a:spcBef>
                <a:spcAft>
                  <a:spcPts val="0"/>
                </a:spcAft>
                <a:buClr>
                  <a:schemeClr val="dk1"/>
                </a:buClr>
                <a:buSzPts val="1400"/>
                <a:buFont typeface="Calibri"/>
                <a:buNone/>
              </a:pPr>
              <a:r>
                <a:rPr lang="en-US">
                  <a:solidFill>
                    <a:schemeClr val="dk1"/>
                  </a:solidFill>
                  <a:latin typeface="Calibri"/>
                  <a:ea typeface="Calibri"/>
                  <a:cs typeface="Calibri"/>
                  <a:sym typeface="Calibri"/>
                </a:rPr>
                <a:t>Decay</a:t>
              </a:r>
              <a:r>
                <a:rPr lang="en-US" sz="1400">
                  <a:solidFill>
                    <a:schemeClr val="dk1"/>
                  </a:solidFill>
                  <a:latin typeface="Calibri"/>
                  <a:ea typeface="Calibri"/>
                  <a:cs typeface="Calibri"/>
                  <a:sym typeface="Calibri"/>
                </a:rPr>
                <a:t> Knob: controls the decay of the tone</a:t>
              </a:r>
              <a:endParaRPr/>
            </a:p>
          </p:txBody>
        </p:sp>
        <p:sp>
          <p:nvSpPr>
            <p:cNvPr id="139" name="Google Shape;139;p18"/>
            <p:cNvSpPr/>
            <p:nvPr/>
          </p:nvSpPr>
          <p:spPr>
            <a:xfrm>
              <a:off x="113" y="1938075"/>
              <a:ext cx="10905900" cy="854700"/>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8"/>
            <p:cNvSpPr/>
            <p:nvPr/>
          </p:nvSpPr>
          <p:spPr>
            <a:xfrm>
              <a:off x="258587" y="2226562"/>
              <a:ext cx="470100" cy="470100"/>
            </a:xfrm>
            <a:prstGeom prst="rect">
              <a:avLst/>
            </a:prstGeom>
            <a:blipFill rotWithShape="1">
              <a:blip r:embed="rId5">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8"/>
            <p:cNvSpPr/>
            <p:nvPr/>
          </p:nvSpPr>
          <p:spPr>
            <a:xfrm>
              <a:off x="987334" y="2141100"/>
              <a:ext cx="9918446" cy="85483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8"/>
            <p:cNvSpPr txBox="1"/>
            <p:nvPr/>
          </p:nvSpPr>
          <p:spPr>
            <a:xfrm>
              <a:off x="987259" y="2036875"/>
              <a:ext cx="9918300" cy="854700"/>
            </a:xfrm>
            <a:prstGeom prst="rect">
              <a:avLst/>
            </a:prstGeom>
            <a:noFill/>
            <a:ln>
              <a:noFill/>
            </a:ln>
          </p:spPr>
          <p:txBody>
            <a:bodyPr spcFirstLastPara="1" wrap="square" lIns="90450" tIns="90450" rIns="90450" bIns="90450" anchor="ctr"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400">
                  <a:solidFill>
                    <a:schemeClr val="dk1"/>
                  </a:solidFill>
                  <a:latin typeface="Calibri"/>
                  <a:ea typeface="Calibri"/>
                  <a:cs typeface="Calibri"/>
                  <a:sym typeface="Calibri"/>
                </a:rPr>
                <a:t>Amplitude Modulation(Tremolo): Amplitude modulation is a powerful tool for sculpting evolving and dynamic sounds. It allows users to introduce amplitude change over time, giving our synthesizer an edge in creating expressive plucked string tones.</a:t>
              </a:r>
              <a:endParaRPr/>
            </a:p>
          </p:txBody>
        </p:sp>
        <p:sp>
          <p:nvSpPr>
            <p:cNvPr id="143" name="Google Shape;143;p18"/>
            <p:cNvSpPr/>
            <p:nvPr/>
          </p:nvSpPr>
          <p:spPr>
            <a:xfrm>
              <a:off x="113" y="2938818"/>
              <a:ext cx="10905900" cy="854700"/>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8"/>
            <p:cNvSpPr/>
            <p:nvPr/>
          </p:nvSpPr>
          <p:spPr>
            <a:xfrm>
              <a:off x="258562" y="3241643"/>
              <a:ext cx="470100" cy="470100"/>
            </a:xfrm>
            <a:prstGeom prst="rect">
              <a:avLst/>
            </a:prstGeom>
            <a:blipFill rotWithShape="1">
              <a:blip r:embed="rId6">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8"/>
            <p:cNvSpPr/>
            <p:nvPr/>
          </p:nvSpPr>
          <p:spPr>
            <a:xfrm>
              <a:off x="987334" y="3209643"/>
              <a:ext cx="9918446" cy="854834"/>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8"/>
            <p:cNvSpPr txBox="1"/>
            <p:nvPr/>
          </p:nvSpPr>
          <p:spPr>
            <a:xfrm>
              <a:off x="987334" y="3040318"/>
              <a:ext cx="9918300" cy="854700"/>
            </a:xfrm>
            <a:prstGeom prst="rect">
              <a:avLst/>
            </a:prstGeom>
            <a:noFill/>
            <a:ln>
              <a:noFill/>
            </a:ln>
          </p:spPr>
          <p:txBody>
            <a:bodyPr spcFirstLastPara="1" wrap="square" lIns="90450" tIns="90450" rIns="90450" bIns="90450" anchor="ctr"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400">
                  <a:solidFill>
                    <a:schemeClr val="dk1"/>
                  </a:solidFill>
                  <a:latin typeface="Calibri"/>
                  <a:ea typeface="Calibri"/>
                  <a:cs typeface="Calibri"/>
                  <a:sym typeface="Calibri"/>
                </a:rPr>
                <a:t>Distortion: Distortion adds character and grit to our synthesizer's output. Users can apply distortion to the plucked string sound, opening up possibilities for edgier and non-conventional timbres.</a:t>
              </a:r>
              <a:endParaRPr/>
            </a:p>
          </p:txBody>
        </p:sp>
        <p:sp>
          <p:nvSpPr>
            <p:cNvPr id="147" name="Google Shape;147;p18"/>
            <p:cNvSpPr/>
            <p:nvPr/>
          </p:nvSpPr>
          <p:spPr>
            <a:xfrm>
              <a:off x="0" y="4940686"/>
              <a:ext cx="10905900" cy="854700"/>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8"/>
            <p:cNvSpPr/>
            <p:nvPr/>
          </p:nvSpPr>
          <p:spPr>
            <a:xfrm>
              <a:off x="258587" y="5132949"/>
              <a:ext cx="470100" cy="470100"/>
            </a:xfrm>
            <a:prstGeom prst="rect">
              <a:avLst/>
            </a:prstGeom>
            <a:blipFill rotWithShape="1">
              <a:blip r:embed="rId7">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8"/>
            <p:cNvSpPr/>
            <p:nvPr/>
          </p:nvSpPr>
          <p:spPr>
            <a:xfrm>
              <a:off x="987334" y="4278186"/>
              <a:ext cx="9918300" cy="854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8"/>
            <p:cNvSpPr txBox="1"/>
            <p:nvPr/>
          </p:nvSpPr>
          <p:spPr>
            <a:xfrm>
              <a:off x="987334" y="4940686"/>
              <a:ext cx="9918300" cy="854700"/>
            </a:xfrm>
            <a:prstGeom prst="rect">
              <a:avLst/>
            </a:prstGeom>
            <a:noFill/>
            <a:ln>
              <a:noFill/>
            </a:ln>
          </p:spPr>
          <p:txBody>
            <a:bodyPr spcFirstLastPara="1" wrap="square" lIns="90450" tIns="90450" rIns="90450" bIns="90450" anchor="ctr" anchorCtr="0">
              <a:noAutofit/>
            </a:bodyPr>
            <a:lstStyle/>
            <a:p>
              <a:pPr marL="0" marR="0" lvl="0" indent="0" algn="l" rtl="0">
                <a:lnSpc>
                  <a:spcPct val="100000"/>
                </a:lnSpc>
                <a:spcBef>
                  <a:spcPts val="0"/>
                </a:spcBef>
                <a:spcAft>
                  <a:spcPts val="0"/>
                </a:spcAft>
                <a:buClr>
                  <a:schemeClr val="dk1"/>
                </a:buClr>
                <a:buSzPts val="1400"/>
                <a:buFont typeface="Calibri"/>
                <a:buNone/>
              </a:pPr>
              <a:r>
                <a:rPr lang="en-US" sz="1400">
                  <a:solidFill>
                    <a:schemeClr val="dk1"/>
                  </a:solidFill>
                  <a:latin typeface="Calibri"/>
                  <a:ea typeface="Calibri"/>
                  <a:cs typeface="Calibri"/>
                  <a:sym typeface="Calibri"/>
                </a:rPr>
                <a:t>Gain Control: Gain control is crucial for achieving the right balance in audio output. </a:t>
              </a:r>
              <a:endParaRPr/>
            </a:p>
          </p:txBody>
        </p:sp>
      </p:grpSp>
      <p:grpSp>
        <p:nvGrpSpPr>
          <p:cNvPr id="151" name="Google Shape;151;p18"/>
          <p:cNvGrpSpPr/>
          <p:nvPr/>
        </p:nvGrpSpPr>
        <p:grpSpPr>
          <a:xfrm>
            <a:off x="763639" y="4827182"/>
            <a:ext cx="10905909" cy="979625"/>
            <a:chOff x="0" y="4940686"/>
            <a:chExt cx="10905909" cy="979625"/>
          </a:xfrm>
        </p:grpSpPr>
        <p:sp>
          <p:nvSpPr>
            <p:cNvPr id="152" name="Google Shape;152;p18"/>
            <p:cNvSpPr/>
            <p:nvPr/>
          </p:nvSpPr>
          <p:spPr>
            <a:xfrm>
              <a:off x="0" y="4940686"/>
              <a:ext cx="10905900" cy="854700"/>
            </a:xfrm>
            <a:prstGeom prst="roundRect">
              <a:avLst>
                <a:gd name="adj" fmla="val 10000"/>
              </a:avLst>
            </a:prstGeom>
            <a:solidFill>
              <a:srgbClr val="CCD3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8"/>
            <p:cNvSpPr txBox="1"/>
            <p:nvPr/>
          </p:nvSpPr>
          <p:spPr>
            <a:xfrm>
              <a:off x="987609" y="5065611"/>
              <a:ext cx="9918300" cy="854700"/>
            </a:xfrm>
            <a:prstGeom prst="rect">
              <a:avLst/>
            </a:prstGeom>
            <a:noFill/>
            <a:ln>
              <a:noFill/>
            </a:ln>
          </p:spPr>
          <p:txBody>
            <a:bodyPr spcFirstLastPara="1" wrap="square" lIns="90450" tIns="90450" rIns="90450" bIns="90450" anchor="ctr" anchorCtr="0">
              <a:noAutofit/>
            </a:bodyPr>
            <a:lstStyle/>
            <a:p>
              <a:pPr marL="0" marR="0" lvl="0" indent="0" algn="l" rtl="0">
                <a:lnSpc>
                  <a:spcPct val="100000"/>
                </a:lnSpc>
                <a:spcBef>
                  <a:spcPts val="0"/>
                </a:spcBef>
                <a:spcAft>
                  <a:spcPts val="0"/>
                </a:spcAft>
                <a:buClr>
                  <a:schemeClr val="dk1"/>
                </a:buClr>
                <a:buSzPts val="1400"/>
                <a:buFont typeface="Calibri"/>
                <a:buNone/>
              </a:pPr>
              <a:r>
                <a:rPr lang="en-US">
                  <a:solidFill>
                    <a:schemeClr val="dk1"/>
                  </a:solidFill>
                  <a:latin typeface="Calibri"/>
                  <a:ea typeface="Calibri"/>
                  <a:cs typeface="Calibri"/>
                  <a:sym typeface="Calibri"/>
                </a:rPr>
                <a:t>Delay:</a:t>
              </a:r>
              <a:r>
                <a:rPr lang="en-US" sz="800">
                  <a:solidFill>
                    <a:schemeClr val="dk1"/>
                  </a:solidFill>
                  <a:latin typeface="Calibri"/>
                  <a:ea typeface="Calibri"/>
                  <a:cs typeface="Calibri"/>
                  <a:sym typeface="Calibri"/>
                </a:rPr>
                <a:t> </a:t>
              </a:r>
              <a:r>
                <a:rPr lang="en-US">
                  <a:solidFill>
                    <a:schemeClr val="dk1"/>
                  </a:solidFill>
                  <a:latin typeface="Calibri"/>
                  <a:ea typeface="Calibri"/>
                  <a:cs typeface="Calibri"/>
                  <a:sym typeface="Calibri"/>
                </a:rPr>
                <a:t>Delay Time, Feedback and Wetness control with linear interpolated indices.</a:t>
              </a:r>
              <a:endParaRPr>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400"/>
                <a:buFont typeface="Calibri"/>
                <a:buNone/>
              </a:pPr>
              <a:endParaRPr>
                <a:solidFill>
                  <a:schemeClr val="dk1"/>
                </a:solidFill>
                <a:latin typeface="Calibri"/>
                <a:ea typeface="Calibri"/>
                <a:cs typeface="Calibri"/>
                <a:sym typeface="Calibri"/>
              </a:endParaRPr>
            </a:p>
          </p:txBody>
        </p:sp>
      </p:grpSp>
      <p:sp>
        <p:nvSpPr>
          <p:cNvPr id="154" name="Google Shape;154;p18"/>
          <p:cNvSpPr/>
          <p:nvPr/>
        </p:nvSpPr>
        <p:spPr>
          <a:xfrm>
            <a:off x="984551" y="5081946"/>
            <a:ext cx="470100" cy="470100"/>
          </a:xfrm>
          <a:prstGeom prst="rect">
            <a:avLst/>
          </a:prstGeom>
          <a:blipFill rotWithShape="1">
            <a:blip r:embed="rId5">
              <a:alphaModFix/>
            </a:blip>
            <a:stretch>
              <a:fillRect/>
            </a:stretch>
          </a:blipFill>
          <a:ln w="12700" cap="flat" cmpd="sng">
            <a:solidFill>
              <a:schemeClr val="lt1"/>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19"/>
          <p:cNvPicPr preferRelativeResize="0"/>
          <p:nvPr/>
        </p:nvPicPr>
        <p:blipFill>
          <a:blip r:embed="rId3">
            <a:alphaModFix/>
          </a:blip>
          <a:stretch>
            <a:fillRect/>
          </a:stretch>
        </p:blipFill>
        <p:spPr>
          <a:xfrm>
            <a:off x="368400" y="953800"/>
            <a:ext cx="11887201" cy="5971703"/>
          </a:xfrm>
          <a:prstGeom prst="rect">
            <a:avLst/>
          </a:prstGeom>
          <a:noFill/>
          <a:ln>
            <a:noFill/>
          </a:ln>
        </p:spPr>
      </p:pic>
      <p:sp>
        <p:nvSpPr>
          <p:cNvPr id="160" name="Google Shape;160;p19"/>
          <p:cNvSpPr txBox="1"/>
          <p:nvPr/>
        </p:nvSpPr>
        <p:spPr>
          <a:xfrm>
            <a:off x="4185000" y="5899500"/>
            <a:ext cx="3000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1800">
                <a:solidFill>
                  <a:schemeClr val="dk1"/>
                </a:solidFill>
                <a:latin typeface="Calibri"/>
                <a:ea typeface="Calibri"/>
                <a:cs typeface="Calibri"/>
                <a:sym typeface="Calibri"/>
              </a:rPr>
              <a:t>Depth</a:t>
            </a:r>
            <a:endParaRPr sz="1800">
              <a:solidFill>
                <a:schemeClr val="dk1"/>
              </a:solidFill>
              <a:latin typeface="Calibri"/>
              <a:ea typeface="Calibri"/>
              <a:cs typeface="Calibri"/>
              <a:sym typeface="Calibri"/>
            </a:endParaRPr>
          </a:p>
        </p:txBody>
      </p:sp>
      <p:sp>
        <p:nvSpPr>
          <p:cNvPr id="161" name="Google Shape;161;p19"/>
          <p:cNvSpPr txBox="1"/>
          <p:nvPr/>
        </p:nvSpPr>
        <p:spPr>
          <a:xfrm>
            <a:off x="9328500" y="5278500"/>
            <a:ext cx="3000000" cy="554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sz="2400" b="1">
                <a:solidFill>
                  <a:srgbClr val="0070C0"/>
                </a:solidFill>
                <a:latin typeface="Calibri"/>
                <a:ea typeface="Calibri"/>
                <a:cs typeface="Calibri"/>
                <a:sym typeface="Calibri"/>
              </a:rPr>
              <a:t>Juce Audio Buffer</a:t>
            </a:r>
            <a:endParaRPr sz="2400" b="1">
              <a:solidFill>
                <a:srgbClr val="0070C0"/>
              </a:solidFill>
              <a:latin typeface="Calibri"/>
              <a:ea typeface="Calibri"/>
              <a:cs typeface="Calibri"/>
              <a:sym typeface="Calibri"/>
            </a:endParaRPr>
          </a:p>
        </p:txBody>
      </p:sp>
      <p:sp>
        <p:nvSpPr>
          <p:cNvPr id="2" name="Google Shape;166;p20">
            <a:extLst>
              <a:ext uri="{FF2B5EF4-FFF2-40B4-BE49-F238E27FC236}">
                <a16:creationId xmlns:a16="http://schemas.microsoft.com/office/drawing/2014/main" id="{B2613B07-BF22-C6EB-DD84-32284D1A0984}"/>
              </a:ext>
            </a:extLst>
          </p:cNvPr>
          <p:cNvSpPr txBox="1">
            <a:spLocks noGrp="1"/>
          </p:cNvSpPr>
          <p:nvPr>
            <p:ph type="title"/>
          </p:nvPr>
        </p:nvSpPr>
        <p:spPr>
          <a:xfrm>
            <a:off x="838200" y="365126"/>
            <a:ext cx="9720943" cy="554100"/>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rgbClr val="0070C0"/>
              </a:buClr>
              <a:buSzPts val="4400"/>
              <a:buFont typeface="Arial"/>
              <a:buNone/>
            </a:pPr>
            <a:r>
              <a:rPr lang="en-US" b="1" dirty="0">
                <a:solidFill>
                  <a:srgbClr val="0070C0"/>
                </a:solidFill>
              </a:rPr>
              <a:t>Block Diagram</a:t>
            </a:r>
            <a:endParaRPr b="1" dirty="0">
              <a:solidFill>
                <a:srgbClr val="0070C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0C0"/>
              </a:buClr>
              <a:buSzPts val="4400"/>
              <a:buFont typeface="Arial"/>
              <a:buNone/>
            </a:pPr>
            <a:r>
              <a:rPr lang="en-US" b="1" i="0" dirty="0">
                <a:solidFill>
                  <a:srgbClr val="0070C0"/>
                </a:solidFill>
                <a:latin typeface="Arial"/>
                <a:ea typeface="Arial"/>
                <a:cs typeface="Arial"/>
                <a:sym typeface="Arial"/>
              </a:rPr>
              <a:t>Implementing the Karplus-Strong Algorithm</a:t>
            </a:r>
            <a:endParaRPr b="1" dirty="0">
              <a:solidFill>
                <a:srgbClr val="0070C0"/>
              </a:solidFill>
            </a:endParaRPr>
          </a:p>
        </p:txBody>
      </p:sp>
      <p:sp>
        <p:nvSpPr>
          <p:cNvPr id="167" name="Google Shape;167;p20"/>
          <p:cNvSpPr txBox="1">
            <a:spLocks noGrp="1"/>
          </p:cNvSpPr>
          <p:nvPr>
            <p:ph type="body" idx="1"/>
          </p:nvPr>
        </p:nvSpPr>
        <p:spPr>
          <a:xfrm>
            <a:off x="689113" y="1690696"/>
            <a:ext cx="10664700" cy="4679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800"/>
              <a:buNone/>
            </a:pPr>
            <a:endParaRPr u="sng"/>
          </a:p>
        </p:txBody>
      </p:sp>
      <p:pic>
        <p:nvPicPr>
          <p:cNvPr id="168" name="Google Shape;168;p20"/>
          <p:cNvPicPr preferRelativeResize="0"/>
          <p:nvPr/>
        </p:nvPicPr>
        <p:blipFill rotWithShape="1">
          <a:blip r:embed="rId3">
            <a:alphaModFix/>
          </a:blip>
          <a:srcRect/>
          <a:stretch/>
        </p:blipFill>
        <p:spPr>
          <a:xfrm>
            <a:off x="1908312" y="2461591"/>
            <a:ext cx="7580247" cy="3377126"/>
          </a:xfrm>
          <a:prstGeom prst="rect">
            <a:avLst/>
          </a:prstGeom>
          <a:noFill/>
          <a:ln>
            <a:noFill/>
          </a:ln>
        </p:spPr>
      </p:pic>
      <p:sp>
        <p:nvSpPr>
          <p:cNvPr id="169" name="Google Shape;169;p20"/>
          <p:cNvSpPr txBox="1"/>
          <p:nvPr/>
        </p:nvSpPr>
        <p:spPr>
          <a:xfrm>
            <a:off x="1020417" y="2016059"/>
            <a:ext cx="412779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Noise burst of length L = Sampling Rate/fo</a:t>
            </a:r>
            <a:endParaRPr sz="18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0C0"/>
              </a:buClr>
              <a:buSzPts val="4400"/>
              <a:buFont typeface="Calibri"/>
              <a:buNone/>
            </a:pPr>
            <a:r>
              <a:rPr lang="en-US" b="1">
                <a:solidFill>
                  <a:srgbClr val="0070C0"/>
                </a:solidFill>
              </a:rPr>
              <a:t>Implementing Soft clipping distortion Using tanh() </a:t>
            </a:r>
            <a:endParaRPr/>
          </a:p>
        </p:txBody>
      </p:sp>
      <p:sp>
        <p:nvSpPr>
          <p:cNvPr id="175" name="Google Shape;175;p21"/>
          <p:cNvSpPr/>
          <p:nvPr/>
        </p:nvSpPr>
        <p:spPr>
          <a:xfrm>
            <a:off x="4446104" y="2941981"/>
            <a:ext cx="3127513" cy="1762539"/>
          </a:xfrm>
          <a:prstGeom prst="roundRect">
            <a:avLst>
              <a:gd name="adj" fmla="val 16667"/>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Tanh(sample * drive) </a:t>
            </a:r>
            <a:endParaRPr/>
          </a:p>
        </p:txBody>
      </p:sp>
      <p:sp>
        <p:nvSpPr>
          <p:cNvPr id="176" name="Google Shape;176;p21"/>
          <p:cNvSpPr/>
          <p:nvPr/>
        </p:nvSpPr>
        <p:spPr>
          <a:xfrm>
            <a:off x="2279374" y="3551583"/>
            <a:ext cx="2107096" cy="622852"/>
          </a:xfrm>
          <a:prstGeom prst="righ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Input </a:t>
            </a:r>
            <a:endParaRPr/>
          </a:p>
        </p:txBody>
      </p:sp>
      <p:sp>
        <p:nvSpPr>
          <p:cNvPr id="177" name="Google Shape;177;p21"/>
          <p:cNvSpPr/>
          <p:nvPr/>
        </p:nvSpPr>
        <p:spPr>
          <a:xfrm>
            <a:off x="7633252" y="3538330"/>
            <a:ext cx="2186609" cy="569843"/>
          </a:xfrm>
          <a:prstGeom prst="righ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Output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70C0"/>
              </a:buClr>
              <a:buSzPts val="4400"/>
              <a:buFont typeface="Calibri"/>
              <a:buNone/>
            </a:pPr>
            <a:r>
              <a:rPr lang="en-US" b="1">
                <a:solidFill>
                  <a:srgbClr val="0070C0"/>
                </a:solidFill>
              </a:rPr>
              <a:t>Amplitude Modulation</a:t>
            </a:r>
            <a:endParaRPr/>
          </a:p>
        </p:txBody>
      </p:sp>
      <p:sp>
        <p:nvSpPr>
          <p:cNvPr id="183" name="Google Shape;183;p22"/>
          <p:cNvSpPr/>
          <p:nvPr/>
        </p:nvSpPr>
        <p:spPr>
          <a:xfrm>
            <a:off x="5678555" y="3710608"/>
            <a:ext cx="1676402" cy="580127"/>
          </a:xfrm>
          <a:prstGeom prst="triangle">
            <a:avLst>
              <a:gd name="adj"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Depth</a:t>
            </a:r>
            <a:endParaRPr/>
          </a:p>
        </p:txBody>
      </p:sp>
      <p:sp>
        <p:nvSpPr>
          <p:cNvPr id="184" name="Google Shape;184;p22"/>
          <p:cNvSpPr/>
          <p:nvPr/>
        </p:nvSpPr>
        <p:spPr>
          <a:xfrm>
            <a:off x="6245086" y="2070651"/>
            <a:ext cx="543339" cy="530087"/>
          </a:xfrm>
          <a:prstGeom prst="ellipse">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5" name="Google Shape;185;p22"/>
          <p:cNvSpPr/>
          <p:nvPr/>
        </p:nvSpPr>
        <p:spPr>
          <a:xfrm>
            <a:off x="6445525" y="4290736"/>
            <a:ext cx="142459" cy="837856"/>
          </a:xfrm>
          <a:prstGeom prst="up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6" name="Google Shape;186;p22"/>
          <p:cNvSpPr/>
          <p:nvPr/>
        </p:nvSpPr>
        <p:spPr>
          <a:xfrm>
            <a:off x="4035289" y="2103157"/>
            <a:ext cx="2135826" cy="431631"/>
          </a:xfrm>
          <a:prstGeom prst="righ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input</a:t>
            </a:r>
            <a:endParaRPr/>
          </a:p>
        </p:txBody>
      </p:sp>
      <p:sp>
        <p:nvSpPr>
          <p:cNvPr id="187" name="Google Shape;187;p22"/>
          <p:cNvSpPr/>
          <p:nvPr/>
        </p:nvSpPr>
        <p:spPr>
          <a:xfrm>
            <a:off x="6432273" y="2600738"/>
            <a:ext cx="155711" cy="1017105"/>
          </a:xfrm>
          <a:prstGeom prst="up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 name="Google Shape;188;p22"/>
          <p:cNvSpPr/>
          <p:nvPr/>
        </p:nvSpPr>
        <p:spPr>
          <a:xfrm>
            <a:off x="5870713" y="5128593"/>
            <a:ext cx="1272209" cy="980660"/>
          </a:xfrm>
          <a:prstGeom prst="ellipse">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m(n)</a:t>
            </a:r>
            <a:endParaRPr/>
          </a:p>
        </p:txBody>
      </p:sp>
      <p:sp>
        <p:nvSpPr>
          <p:cNvPr id="189" name="Google Shape;189;p22"/>
          <p:cNvSpPr/>
          <p:nvPr/>
        </p:nvSpPr>
        <p:spPr>
          <a:xfrm>
            <a:off x="7142922" y="5539752"/>
            <a:ext cx="450574" cy="211691"/>
          </a:xfrm>
          <a:prstGeom prst="lef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0" name="Google Shape;190;p22"/>
          <p:cNvSpPr/>
          <p:nvPr/>
        </p:nvSpPr>
        <p:spPr>
          <a:xfrm>
            <a:off x="7593496" y="5427109"/>
            <a:ext cx="1736035" cy="463826"/>
          </a:xfrm>
          <a:prstGeom prst="rect">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Frequency(Rate)</a:t>
            </a:r>
            <a:endParaRPr/>
          </a:p>
        </p:txBody>
      </p:sp>
      <p:sp>
        <p:nvSpPr>
          <p:cNvPr id="191" name="Google Shape;191;p22"/>
          <p:cNvSpPr/>
          <p:nvPr/>
        </p:nvSpPr>
        <p:spPr>
          <a:xfrm>
            <a:off x="6245086" y="2132975"/>
            <a:ext cx="543339" cy="404193"/>
          </a:xfrm>
          <a:prstGeom prst="mathMultiply">
            <a:avLst>
              <a:gd name="adj1" fmla="val 23520"/>
            </a:avLst>
          </a:prstGeom>
          <a:solidFill>
            <a:schemeClr val="accent2"/>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2" name="Google Shape;192;p22"/>
          <p:cNvSpPr txBox="1"/>
          <p:nvPr/>
        </p:nvSpPr>
        <p:spPr>
          <a:xfrm>
            <a:off x="4078413" y="1885985"/>
            <a:ext cx="143340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Carrier Signal</a:t>
            </a:r>
            <a:endParaRPr/>
          </a:p>
        </p:txBody>
      </p:sp>
      <p:sp>
        <p:nvSpPr>
          <p:cNvPr id="193" name="Google Shape;193;p22"/>
          <p:cNvSpPr txBox="1"/>
          <p:nvPr/>
        </p:nvSpPr>
        <p:spPr>
          <a:xfrm>
            <a:off x="7162796" y="5057777"/>
            <a:ext cx="163423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Sine Modulator</a:t>
            </a:r>
            <a:endParaRPr/>
          </a:p>
        </p:txBody>
      </p:sp>
      <p:sp>
        <p:nvSpPr>
          <p:cNvPr id="194" name="Google Shape;194;p22"/>
          <p:cNvSpPr/>
          <p:nvPr/>
        </p:nvSpPr>
        <p:spPr>
          <a:xfrm>
            <a:off x="6862396" y="2103157"/>
            <a:ext cx="2203177" cy="463826"/>
          </a:xfrm>
          <a:prstGeom prst="rightArrow">
            <a:avLst>
              <a:gd name="adj1" fmla="val 50000"/>
              <a:gd name="adj2" fmla="val 50000"/>
            </a:avLst>
          </a:prstGeom>
          <a:solidFill>
            <a:schemeClr val="accent1"/>
          </a:solidFill>
          <a:ln w="12700" cap="flat" cmpd="sng">
            <a:solidFill>
              <a:srgbClr val="1C305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1800">
                <a:solidFill>
                  <a:schemeClr val="lt1"/>
                </a:solidFill>
                <a:latin typeface="Calibri"/>
                <a:ea typeface="Calibri"/>
                <a:cs typeface="Calibri"/>
                <a:sym typeface="Calibri"/>
              </a:rPr>
              <a:t>Output</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1199</TotalTime>
  <Words>1081</Words>
  <Application>Microsoft Macintosh PowerPoint</Application>
  <PresentationFormat>Widescreen</PresentationFormat>
  <Paragraphs>131</Paragraphs>
  <Slides>25</Slides>
  <Notes>25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Arial</vt:lpstr>
      <vt:lpstr>Calibri</vt:lpstr>
      <vt:lpstr>Office Theme</vt:lpstr>
      <vt:lpstr>   MMI 604 FINAL PROJECT Guitarizzz- Pluck Synth Guitar  </vt:lpstr>
      <vt:lpstr>Introduction</vt:lpstr>
      <vt:lpstr>Problem Definition</vt:lpstr>
      <vt:lpstr>Solution</vt:lpstr>
      <vt:lpstr>Major design blocks for this plugin </vt:lpstr>
      <vt:lpstr>Block Diagram</vt:lpstr>
      <vt:lpstr>Implementing the Karplus-Strong Algorithm</vt:lpstr>
      <vt:lpstr>Implementing Soft clipping distortion Using tanh() </vt:lpstr>
      <vt:lpstr>Amplitude Modulation</vt:lpstr>
      <vt:lpstr>Polyphonic Midi Architecture</vt:lpstr>
      <vt:lpstr>Delay</vt:lpstr>
      <vt:lpstr>PowerPoint Presentation</vt:lpstr>
      <vt:lpstr>DEMO</vt:lpstr>
      <vt:lpstr>Participant Study: </vt:lpstr>
      <vt:lpstr>Participant Study: </vt:lpstr>
      <vt:lpstr>Participant Study:</vt:lpstr>
      <vt:lpstr>Participant Study:  Google form</vt:lpstr>
      <vt:lpstr>Participant Study:  Google form</vt:lpstr>
      <vt:lpstr>Participant Study:  Google form</vt:lpstr>
      <vt:lpstr>Some Highlights of participants testing the plugin:</vt:lpstr>
      <vt:lpstr>Some Highlights of participants testing the plugin:</vt:lpstr>
      <vt:lpstr>Findings from the study: Quantitative</vt:lpstr>
      <vt:lpstr>Findings from the study: Observational and Qualitative</vt:lpstr>
      <vt:lpstr>Where we can use this plugin?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MMI 604 FINAL PROJECT Guitarizzz- Pluck Synth Guitar  </dc:title>
  <cp:lastModifiedBy>Suresh Kumar, Navaneeth Suresh</cp:lastModifiedBy>
  <cp:revision>2</cp:revision>
  <dcterms:modified xsi:type="dcterms:W3CDTF">2023-12-09T23:02:16Z</dcterms:modified>
</cp:coreProperties>
</file>